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2.xml" ContentType="application/vnd.openxmlformats-officedocument.theme+xml"/>
  <Override PartName="/ppt/theme/theme13.xml" ContentType="application/vnd.openxmlformats-officedocument.them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media/image29.svg" ContentType="image/svg"/>
  <Override PartName="/ppt/media/image74.svg" ContentType="image/svg"/>
  <Override PartName="/ppt/media/image8.svg" ContentType="image/svg"/>
  <Override PartName="/ppt/media/image33.svg" ContentType="image/svg"/>
  <Override PartName="/ppt/media/image21.svg" ContentType="image/svg"/>
  <Override PartName="/ppt/media/image4.svg" ContentType="image/svg"/>
  <Override PartName="/ppt/media/image63.svg" ContentType="image/svg"/>
  <Override PartName="/ppt/media/image17.svg" ContentType="image/svg"/>
  <Override PartName="/ppt/media/image6.svg" ContentType="image/svg"/>
  <Override PartName="/ppt/media/image10.svg" ContentType="image/svg"/>
  <Override PartName="/ppt/media/image44.svg" ContentType="image/svg"/>
  <Override PartName="/ppt/media/image19.svg" ContentType="image/svg"/>
  <Override PartName="/ppt/media/image52.svg" ContentType="image/svg"/>
  <Override PartName="/ppt/media/image13.svg" ContentType="image/svg"/>
  <Override PartName="/ppt/media/image48.svg" ContentType="image/svg"/>
  <Override PartName="/ppt/media/image15.svg" ContentType="image/svg"/>
  <Override PartName="/ppt/media/image23.svg" ContentType="image/svg"/>
  <Override PartName="/ppt/media/image25.svg" ContentType="image/svg"/>
  <Override PartName="/ppt/media/image27.svg" ContentType="image/svg"/>
  <Override PartName="/ppt/media/image31.svg" ContentType="image/svg"/>
  <Override PartName="/ppt/media/image39.svg" ContentType="image/svg"/>
  <Override PartName="/ppt/media/image35.svg" ContentType="image/svg"/>
  <Override PartName="/ppt/media/image37.svg" ContentType="image/svg"/>
  <Override PartName="/ppt/media/image41.svg" ContentType="image/svg"/>
  <Override PartName="/ppt/media/image46.svg" ContentType="image/svg"/>
  <Override PartName="/ppt/media/image50.svg" ContentType="image/svg"/>
  <Override PartName="/ppt/media/image65.svg" ContentType="image/svg"/>
  <Override PartName="/ppt/media/image67.svg" ContentType="image/svg"/>
  <Override PartName="/ppt/media/image69.svg" ContentType="image/svg"/>
  <Override PartName="/ppt/media/image71.svg" ContentType="image/svg"/>
  <Override PartName="/ppt/media/image78.svg" ContentType="image/svg"/>
  <Override PartName="/ppt/media/image76.svg" ContentType="image/svg"/>
  <Override PartName="/ppt/media/image80.svg" ContentType="image/svg"/>
  <Override PartName="/ppt/media/image82.svg" ContentType="image/svg"/>
  <Override PartName="/ppt/media/image94.svg" ContentType="image/svg"/>
  <Override PartName="/ppt/media/image87.svg" ContentType="image/svg"/>
  <Override PartName="/ppt/media/image90.svg" ContentType="image/svg"/>
  <Override PartName="/ppt/media/image92.svg" ContentType="image/svg"/>
  <Override PartName="/ppt/media/image96.svg" ContentType="image/svg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单击以移动幻灯片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zh-CN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点击编辑备注格式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80CEDFE-3E29-4BE2-A474-FC6F543D8EB1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dt" idx="37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19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大家好，欢迎来到今天的分享。我们正处在一个前所未有的时代，一个由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驱动的、个体创造力被无限放大的时代。今天，我将和大家一起探讨，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如何像一把万能钥匙，打开创造的大门，让我们每个人都能从一个被动的消费者，转变为一个主动的创造者。这场旅程，将从笔尖的文字，延伸到代码的世界，最终抵达一个完全由我们自己定义的创造新纪元。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0" name="PlaceHolder 5"/>
          <p:cNvSpPr>
            <a:spLocks noGrp="1"/>
          </p:cNvSpPr>
          <p:nvPr>
            <p:ph type="ftr" idx="38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PlaceHolder 6"/>
          <p:cNvSpPr>
            <a:spLocks noGrp="1"/>
          </p:cNvSpPr>
          <p:nvPr>
            <p:ph type="sldNum" idx="39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dt" idx="64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73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除了启动写作，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还能极大地提升我们的语言表达精度。它不再是简单的词典，而是能提供语境语感的语言教练。你可以让它帮你找到更精准的词汇，比如用“砥砺”代替“经历”；也可以让它帮你降维表达，把复杂概念讲给奶奶听；或者升维润色，让平淡的句子变成金句。这种持续的反馈，会让你的词汇能力进入一个螺旋上升的良性循环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4" name="PlaceHolder 5"/>
          <p:cNvSpPr>
            <a:spLocks noGrp="1"/>
          </p:cNvSpPr>
          <p:nvPr>
            <p:ph type="ftr" idx="65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" name="PlaceHolder 6"/>
          <p:cNvSpPr>
            <a:spLocks noGrp="1"/>
          </p:cNvSpPr>
          <p:nvPr>
            <p:ph type="sldNum" idx="66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dt" idx="67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79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更进一步，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还能帮助我们深化思考，将一个模糊的想法，锤炼成一棵枝繁叶茂的知识大树。通过苏格拉底式的对话，你可以让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扮演反对者，挑战你的观点，从而补全你的逻辑。你也可以让它进行跨学科的连接，为你的观点注入全新的视角。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就像一位不知疲倦的最佳陪练，帮助我们把一闪而过的念头，打磨成深刻的洞见。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0" name="PlaceHolder 5"/>
          <p:cNvSpPr>
            <a:spLocks noGrp="1"/>
          </p:cNvSpPr>
          <p:nvPr>
            <p:ph type="ftr" idx="68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" name="PlaceHolder 6"/>
          <p:cNvSpPr>
            <a:spLocks noGrp="1"/>
          </p:cNvSpPr>
          <p:nvPr>
            <p:ph type="sldNum" idx="69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dt" idx="70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好的，当我们的思维得到锐化后，就来到了更激动人心的第二层跨越：能力的具象化。在这一章，我们将探讨如何将脑海中的想法，通过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转化为实实在在的代码和产品。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6" name="PlaceHolder 5"/>
          <p:cNvSpPr>
            <a:spLocks noGrp="1"/>
          </p:cNvSpPr>
          <p:nvPr>
            <p:ph type="ftr" idx="71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7" name="PlaceHolder 6"/>
          <p:cNvSpPr>
            <a:spLocks noGrp="1"/>
          </p:cNvSpPr>
          <p:nvPr>
            <p:ph type="sldNum" idx="72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dt" idx="73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91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过去，编程是少数人的专利，需要记忆大量复杂的语法。但现在，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彻底改变了游戏规则。编程的核心从“记忆语法”转变为“描述逻辑”。你只需要用自然语言告诉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你想要什么，比如“帮我写个脚本重命名图片”，代码就能立刻生成。即使报错了，你也可以把错误信息丢给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，它会帮你解释并修正。这个过程形成了一个高效的学习循环，让任何有逻辑思维的人，都能轻松获得自动化重复工作的超能力。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" name="PlaceHolder 5"/>
          <p:cNvSpPr>
            <a:spLocks noGrp="1"/>
          </p:cNvSpPr>
          <p:nvPr>
            <p:ph type="ftr" idx="74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3" name="PlaceHolder 6"/>
          <p:cNvSpPr>
            <a:spLocks noGrp="1"/>
          </p:cNvSpPr>
          <p:nvPr>
            <p:ph type="sldNum" idx="75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dt" idx="76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97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从脚本到完整的应用，距离也从未如此之近。你可以在一杯咖啡的时间里，把一个想法变成一个可交互的产品。比如，你想要一个带白噪音的番茄钟网页，或者一个个人图书管理应用，只需清晰地描述你的需求，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就能为你生成完整的代码骨架。这意味着，应用开发的最大瓶颈，不再是资金或团队，而是你自己的想象力和描述能力。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8" name="PlaceHolder 5"/>
          <p:cNvSpPr>
            <a:spLocks noGrp="1"/>
          </p:cNvSpPr>
          <p:nvPr>
            <p:ph type="ftr" idx="77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9" name="PlaceHolder 6"/>
          <p:cNvSpPr>
            <a:spLocks noGrp="1"/>
          </p:cNvSpPr>
          <p:nvPr>
            <p:ph type="sldNum" idx="78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 type="dt" idx="79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03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理论说再多，不如看真实案例。在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Trae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这样的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开发者社区，我们能看到个体创造力的真实爆发。这些不是大厂产品，而是一个个普通人，为了解决自己或身边人的微小痛点，用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创造出的“称手小工具”。从管理血压的饮食助手，到为老婆开发的小程序，再到各种有趣的小游戏和创作工具。这标志着一个重要转变：我们正从寻找标准软件，转向定义自己的工具。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4" name="PlaceHolder 5"/>
          <p:cNvSpPr>
            <a:spLocks noGrp="1"/>
          </p:cNvSpPr>
          <p:nvPr>
            <p:ph type="ftr" idx="80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PlaceHolder 6"/>
          <p:cNvSpPr>
            <a:spLocks noGrp="1"/>
          </p:cNvSpPr>
          <p:nvPr>
            <p:ph type="sldNum" idx="81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dt" idx="82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09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个体创造的光谱远不止个人生活。在学习领域，学生们用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开发围棋对弈网站、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作业助手。在工作领域，甚至有人开发出了企业级的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ERP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系统和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SaaS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平台。这些案例清晰地表明，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正在迅速模糊“专业开发者”和“有想法的领域专家”之间的界限。只要你有想法，有解决问题的意愿，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就能帮你跨越技术的鸿沟。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0" name="PlaceHolder 5"/>
          <p:cNvSpPr>
            <a:spLocks noGrp="1"/>
          </p:cNvSpPr>
          <p:nvPr>
            <p:ph type="ftr" idx="83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1" name="PlaceHolder 6"/>
          <p:cNvSpPr>
            <a:spLocks noGrp="1"/>
          </p:cNvSpPr>
          <p:nvPr>
            <p:ph type="sldNum" idx="84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 type="dt" idx="85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15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如果说普通人的案例还不够震撼，那我们来看一个明星案例。歌手胡彦斌，并非程序员出身，却在大约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45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天内，独立借助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开发了一款名为「彦火」的专属粉丝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App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。这个例子极具说服力：连日程如此繁忙的明星都能抽出时间，为自己的热爱打造一个专属平台，我们又有什么借口呢？它告诉我们，当你对现有的社交平台不满意时，你完全有能力用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为自己打造一个新的主场。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6" name="PlaceHolder 5"/>
          <p:cNvSpPr>
            <a:spLocks noGrp="1"/>
          </p:cNvSpPr>
          <p:nvPr>
            <p:ph type="ftr" idx="86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PlaceHolder 6"/>
          <p:cNvSpPr>
            <a:spLocks noGrp="1"/>
          </p:cNvSpPr>
          <p:nvPr>
            <p:ph type="sldNum" idx="87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 type="dt" idx="88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21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如果说普通人的案例还不够震撼，那我们来看一个明星案例。歌手胡彦斌，并非程序员出身，却在大约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45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天内，独立借助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开发了一款名为「彦火」的专属粉丝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App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。这个例子极具说服力：连日程如此繁忙的明星都能抽出时间，为自己的热爱打造一个专属平台，我们又有什么借口呢？它告诉我们，当你对现有的社交平台不满意时，你完全有能力用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为自己打造一个新的主场。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2" name="PlaceHolder 5"/>
          <p:cNvSpPr>
            <a:spLocks noGrp="1"/>
          </p:cNvSpPr>
          <p:nvPr>
            <p:ph type="ftr" idx="89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PlaceHolder 6"/>
          <p:cNvSpPr>
            <a:spLocks noGrp="1"/>
          </p:cNvSpPr>
          <p:nvPr>
            <p:ph type="sldNum" idx="90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 type="dt" idx="91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27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看完了这么多案例，我们来到了第三层，也是最核心的跨越：需求的自我满足。在这一章，我们将探讨如何从被动地适应工具，转变为主动地为自己创造工具，拒绝将就。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8" name="PlaceHolder 5"/>
          <p:cNvSpPr>
            <a:spLocks noGrp="1"/>
          </p:cNvSpPr>
          <p:nvPr>
            <p:ph type="ftr" idx="92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PlaceHolder 6"/>
          <p:cNvSpPr>
            <a:spLocks noGrp="1"/>
          </p:cNvSpPr>
          <p:nvPr>
            <p:ph type="sldNum" idx="93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dt" idx="40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本次分享将分为五个部分。首先，我们将探讨我们所处的时代背景，看看是什么让个体创造成为可能。接着，我们会深入三个层次的跨越：如何利用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锐化我们的思维，如何将想法具象化为代码和产品，以及如何为自己打造称手的工具。最后，我们将以一个清醒的视角，探讨如何善用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这把利器。希望通过这次分享，能为大家描绘一幅清晰的创造路线图。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6" name="PlaceHolder 5"/>
          <p:cNvSpPr>
            <a:spLocks noGrp="1"/>
          </p:cNvSpPr>
          <p:nvPr>
            <p:ph type="ftr" idx="41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PlaceHolder 6"/>
          <p:cNvSpPr>
            <a:spLocks noGrp="1"/>
          </p:cNvSpPr>
          <p:nvPr>
            <p:ph type="sldNum" idx="42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dt" idx="94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33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请大家扪心自问，我们是否一直在“将就”？为了一个小功能，忍受整个软件的臃肿；在多个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App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间来回跳转，只为完成一件简单的事；付费订阅了一堆服务，却只用了不到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5%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的功能。过去，我们只能被动接受，或者抱怨。但现在，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赋予了我们“说改就改，说造就造”的终极能力。我们不再是需求的提出者，而是解决方案的创造者。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4" name="PlaceHolder 5"/>
          <p:cNvSpPr>
            <a:spLocks noGrp="1"/>
          </p:cNvSpPr>
          <p:nvPr>
            <p:ph type="ftr" idx="95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" name="PlaceHolder 6"/>
          <p:cNvSpPr>
            <a:spLocks noGrp="1"/>
          </p:cNvSpPr>
          <p:nvPr>
            <p:ph type="sldNum" idx="96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dt" idx="97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39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更美妙的是，创造本身就是一种极致的体验。心理学上称之为“心流”——一种物我两忘、充满掌控感的愉悦状态。而亲手用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打造一个工具，恰好完美地满足了心流产生的所有条件：你有一个清晰的目标，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给你即时反馈，挑战难度也恰到好处。这个过程本身就是一种巨大的奖赏，让你从被动的消费中抽离，进入主动创造的高峰体验。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0" name="PlaceHolder 5"/>
          <p:cNvSpPr>
            <a:spLocks noGrp="1"/>
          </p:cNvSpPr>
          <p:nvPr>
            <p:ph type="ftr" idx="98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PlaceHolder 6"/>
          <p:cNvSpPr>
            <a:spLocks noGrp="1"/>
          </p:cNvSpPr>
          <p:nvPr>
            <p:ph type="sldNum" idx="99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 type="dt" idx="100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45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理论千遍，不如亲身一试。我想分享一个我自己的小项目——一个极简情绪记账本。市面上的软件都太复杂，于是我决定自己造一个。我通过几句简单的对话，告诉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我想要什么功能，比如极简界面、情绪标签、数据可视化，甚至让它变成一个可以安装在手机上的应用。整个过程只花了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个小时。现在，这个小工具彻底改变了我的消费习惯，让我实现了真正的“清醒消费”。这个故事想告诉大家，个体创造并非遥不可及，它就在我们身边。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6" name="PlaceHolder 5"/>
          <p:cNvSpPr>
            <a:spLocks noGrp="1"/>
          </p:cNvSpPr>
          <p:nvPr>
            <p:ph type="ftr" idx="101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PlaceHolder 6"/>
          <p:cNvSpPr>
            <a:spLocks noGrp="1"/>
          </p:cNvSpPr>
          <p:nvPr>
            <p:ph type="sldNum" idx="102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 type="dt" idx="103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51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当然，拥抱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并不意味着盲目崇拜。作为创造者，我们需要保持清醒。在最后一部分，我们将探讨如何认识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的边界，善用这把利器。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2" name="PlaceHolder 5"/>
          <p:cNvSpPr>
            <a:spLocks noGrp="1"/>
          </p:cNvSpPr>
          <p:nvPr>
            <p:ph type="ftr" idx="104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PlaceHolder 6"/>
          <p:cNvSpPr>
            <a:spLocks noGrp="1"/>
          </p:cNvSpPr>
          <p:nvPr>
            <p:ph type="sldNum" idx="105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 type="dt" idx="106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57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强大，但并非万能。它会犯错，我们必须了解它的“陷阱”。比如，它可能会一本正经地“幻觉”出事实；可能会为了迎合你而“谄媚”；可能对冷僻知识“训练不足”；也可能在长对话中“忘记”之前的设定。认识到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是一个会出错的协作者，而不是真理机器，是成为一名成熟创造者的基本素养。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8" name="PlaceHolder 5"/>
          <p:cNvSpPr>
            <a:spLocks noGrp="1"/>
          </p:cNvSpPr>
          <p:nvPr>
            <p:ph type="ftr" idx="107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" name="PlaceHolder 6"/>
          <p:cNvSpPr>
            <a:spLocks noGrp="1"/>
          </p:cNvSpPr>
          <p:nvPr>
            <p:ph type="sldNum" idx="108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 type="dt" idx="109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63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历史总是惊人地相似。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19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世纪的英国曾出台“红旗法案”，试图用严苛的规定限制汽车的发展，结果反而阻碍了自身的进步。今天，面对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浪潮，我们或许也会听到各种担忧和限制的声音。但历史告诉我们，创新的浪潮不可阻挡。我们的选择不应是恐惧和限制，而应是拥抱和学习，努力成为驾驭这股浪潮的人。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4" name="PlaceHolder 5"/>
          <p:cNvSpPr>
            <a:spLocks noGrp="1"/>
          </p:cNvSpPr>
          <p:nvPr>
            <p:ph type="ftr" idx="110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" name="PlaceHolder 6"/>
          <p:cNvSpPr>
            <a:spLocks noGrp="1"/>
          </p:cNvSpPr>
          <p:nvPr>
            <p:ph type="sldNum" idx="111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dt" idx="112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69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总结一下，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为我们带来了增强创造力的三重境界：首先是增强表达，让我们的思想更锐利；其次是获得能力，让我们能将想法变为现实；最后是重塑世界，让我们能为自己创造一个更舒适的环境。在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时代，提问的能力，就是创造的能力。希望今天的分享能让大家意识到，你不再仅仅是一个工具的使用者，从现在起，你就是创造者本尊。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0" name="PlaceHolder 5"/>
          <p:cNvSpPr>
            <a:spLocks noGrp="1"/>
          </p:cNvSpPr>
          <p:nvPr>
            <p:ph type="ftr" idx="113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" name="PlaceHolder 6"/>
          <p:cNvSpPr>
            <a:spLocks noGrp="1"/>
          </p:cNvSpPr>
          <p:nvPr>
            <p:ph type="sldNum" idx="114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dt" idx="115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75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为了方便大家开始，这里列出了一些推荐的国内大模型。比如逻辑和代码能力强的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DeepSeek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，长文档处理优秀的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Kimi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，以及适合日常辅助的豆包。它们大多提供免费额度，大家可以根据自己的需求选择，直接上手体验。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6" name="PlaceHolder 5"/>
          <p:cNvSpPr>
            <a:spLocks noGrp="1"/>
          </p:cNvSpPr>
          <p:nvPr>
            <p:ph type="ftr" idx="116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" name="PlaceHolder 6"/>
          <p:cNvSpPr>
            <a:spLocks noGrp="1"/>
          </p:cNvSpPr>
          <p:nvPr>
            <p:ph type="sldNum" idx="117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79" name="PlaceHolder 2"/>
          <p:cNvSpPr>
            <a:spLocks noGrp="1"/>
          </p:cNvSpPr>
          <p:nvPr>
            <p:ph type="dt" idx="118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81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如果想更进一步开发自己的应用，这里有一些推荐的免费或低成本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API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。比如智谱的永久免费层，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Nvidia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的无上限额度，以及可以调用多种模型的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OpenRouter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。特别推荐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DeepSeek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的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API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，虽然收费，但性价比极高。这些资源大大降低了开发门槛，让我们的创意能够以极低的成本变成现实。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2" name="PlaceHolder 5"/>
          <p:cNvSpPr>
            <a:spLocks noGrp="1"/>
          </p:cNvSpPr>
          <p:nvPr>
            <p:ph type="ftr" idx="119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" name="PlaceHolder 6"/>
          <p:cNvSpPr>
            <a:spLocks noGrp="1"/>
          </p:cNvSpPr>
          <p:nvPr>
            <p:ph type="sldNum" idx="120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 type="dt" idx="121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87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最后，分享几个我个人常用的提示词模板。无论是想让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扮演导师教你新知识，还是作为代码教练帮你编程，或者作为辩论对手帮你深化思考，这些模板都能让你更高效地与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协作。大家可以根据自己的需求，灵活修改和使用。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8" name="PlaceHolder 5"/>
          <p:cNvSpPr>
            <a:spLocks noGrp="1"/>
          </p:cNvSpPr>
          <p:nvPr>
            <p:ph type="ftr" idx="122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" name="PlaceHolder 6"/>
          <p:cNvSpPr>
            <a:spLocks noGrp="1"/>
          </p:cNvSpPr>
          <p:nvPr>
            <p:ph type="sldNum" idx="123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dt" idx="43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31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让我们进入第一部分：我们正站在创造的门槛上。在这一章，我们将回顾历史，看看技术的浪潮是如何将创造的权力，一步步交到我们每个人手中的。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2" name="PlaceHolder 5"/>
          <p:cNvSpPr>
            <a:spLocks noGrp="1"/>
          </p:cNvSpPr>
          <p:nvPr>
            <p:ph type="ftr" idx="44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PlaceHolder 6"/>
          <p:cNvSpPr>
            <a:spLocks noGrp="1"/>
          </p:cNvSpPr>
          <p:nvPr>
            <p:ph type="sldNum" idx="45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91" name="PlaceHolder 2"/>
          <p:cNvSpPr>
            <a:spLocks noGrp="1"/>
          </p:cNvSpPr>
          <p:nvPr>
            <p:ph type="dt" idx="124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793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我的分享到此结束，谢谢大家。希望今天的内容能点燃你心中创造的火花。请记住，在这个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时代，你，就是创造者本尊。谢谢！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4" name="PlaceHolder 5"/>
          <p:cNvSpPr>
            <a:spLocks noGrp="1"/>
          </p:cNvSpPr>
          <p:nvPr>
            <p:ph type="ftr" idx="125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" name="PlaceHolder 6"/>
          <p:cNvSpPr>
            <a:spLocks noGrp="1"/>
          </p:cNvSpPr>
          <p:nvPr>
            <p:ph type="sldNum" idx="126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dt" idx="46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37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还记得《料理鼠王》里的经典台词吗？“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Anyone can cook.” 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这句话的精神内核在于，伟大的创造不看出身，而在于热爱与方法。过去，创造一款软件就像成为米其林大厨，需要专业的训练和团队。但今天，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就像一个全自动厨房，把创造的工具和方法交到了我们每个人手上。那么，究竟是什么带来了这场颠覆性的变革？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8" name="PlaceHolder 5"/>
          <p:cNvSpPr>
            <a:spLocks noGrp="1"/>
          </p:cNvSpPr>
          <p:nvPr>
            <p:ph type="ftr" idx="47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" name="PlaceHolder 6"/>
          <p:cNvSpPr>
            <a:spLocks noGrp="1"/>
          </p:cNvSpPr>
          <p:nvPr>
            <p:ph type="sldNum" idx="48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dt" idx="49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43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答案就隐藏在大模型的发展历史中。从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2017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年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Transformer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架构的诞生，到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2020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年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GPT-3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展现出惊人的“能力涌现”，再到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2022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年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ChatGPT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引爆全球，以及如今多模态和智能体的兴起。这条曲线背后，是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从简单的概率预测，到能够进行复杂逻辑推理的质变。尤其是当代码生成与自然语言理解能力相结合时，我们手中就拥有了一把能够开启无数创造之门的万能钥匙。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4" name="PlaceHolder 5"/>
          <p:cNvSpPr>
            <a:spLocks noGrp="1"/>
          </p:cNvSpPr>
          <p:nvPr>
            <p:ph type="ftr" idx="50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" name="PlaceHolder 6"/>
          <p:cNvSpPr>
            <a:spLocks noGrp="1"/>
          </p:cNvSpPr>
          <p:nvPr>
            <p:ph type="sldNum" idx="51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dt" idx="52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49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答案就隐藏在大模型的发展历史中。从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2017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年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Transformer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架构的诞生，到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2020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年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GPT-3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展现出惊人的“能力涌现”，再到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2022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年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ChatGPT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引爆全球，以及如今多模态和智能体的兴起。这条曲线背后，是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从简单的概率预测，到能够进行复杂逻辑推理的质变。尤其是当代码生成与自然语言理解能力相结合时，我们手中就拥有了一把能够开启无数创造之门的万能钥匙。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0" name="PlaceHolder 5"/>
          <p:cNvSpPr>
            <a:spLocks noGrp="1"/>
          </p:cNvSpPr>
          <p:nvPr>
            <p:ph type="ftr" idx="53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PlaceHolder 6"/>
          <p:cNvSpPr>
            <a:spLocks noGrp="1"/>
          </p:cNvSpPr>
          <p:nvPr>
            <p:ph type="sldNum" idx="54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 type="dt" idx="55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55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今天，我们将沿着一条清晰的主线，探索从消费者到创造者的三层跨越。首先是思维的锐化，学习如何利用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提升我们的写作与表达能力。然后是能力的具象化，看看如何用自然语言写出代码和应用。最后，我们将探讨需求的自我满足，学习如何为自己打造称手的工具。这三层跨越，将构成我们今天整个分享的核心旅程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6" name="PlaceHolder 5"/>
          <p:cNvSpPr>
            <a:spLocks noGrp="1"/>
          </p:cNvSpPr>
          <p:nvPr>
            <p:ph type="ftr" idx="56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" name="PlaceHolder 6"/>
          <p:cNvSpPr>
            <a:spLocks noGrp="1"/>
          </p:cNvSpPr>
          <p:nvPr>
            <p:ph type="sldNum" idx="57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dt" idx="58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61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现在，我们进入第一层跨越：思维的锐化。在这一章，我们将聚焦于写作与表达，看看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如何成为我们思想的催化剂，帮助我们跨越从构思到成文的第一道门槛。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2" name="PlaceHolder 5"/>
          <p:cNvSpPr>
            <a:spLocks noGrp="1"/>
          </p:cNvSpPr>
          <p:nvPr>
            <p:ph type="ftr" idx="59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PlaceHolder 6"/>
          <p:cNvSpPr>
            <a:spLocks noGrp="1"/>
          </p:cNvSpPr>
          <p:nvPr>
            <p:ph type="sldNum" idx="60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dt" idx="61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1.7.2013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" name="PlaceHolder 3"/>
          <p:cNvSpPr>
            <a:spLocks noGrp="1"/>
          </p:cNvSpPr>
          <p:nvPr>
            <p:ph type="sldImg"/>
          </p:nvPr>
        </p:nvSpPr>
        <p:spPr>
          <a:xfrm>
            <a:off x="2290680" y="512640"/>
            <a:ext cx="4562280" cy="2566800"/>
          </a:xfrm>
          <a:prstGeom prst="rect">
            <a:avLst/>
          </a:prstGeom>
          <a:ln w="0">
            <a:noFill/>
          </a:ln>
        </p:spPr>
      </p:sp>
      <p:sp>
        <p:nvSpPr>
          <p:cNvPr id="667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写作最大的敌人，莫过于面对空白页面的恐惧。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恰好能帮我们解决这个问题。无论是需要一个灵感迸发的开头，还是一份清晰的大纲，甚至是模仿特定风格，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都能瞬间提供支持。记住，</a:t>
            </a: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不是要取代你，而是要成为你的副驾驶，帮你启动引擎，让你从一个苦苦构思的创作者，升级为一个从容选择和优化的决策者。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8" name="PlaceHolder 5"/>
          <p:cNvSpPr>
            <a:spLocks noGrp="1"/>
          </p:cNvSpPr>
          <p:nvPr>
            <p:ph type="ftr" idx="62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PlaceHolder 6"/>
          <p:cNvSpPr>
            <a:spLocks noGrp="1"/>
          </p:cNvSpPr>
          <p:nvPr>
            <p:ph type="sldNum" idx="63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b">
            <a:normAutofit/>
          </a:bodyPr>
          <a:p>
            <a:pPr indent="0">
              <a:buNone/>
            </a:pPr>
            <a:r>
              <a:rPr lang="zh-CN" sz="4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4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&lt;日期/时间&gt;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&lt;页脚&gt;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2667997-6CFA-4B25-AA1D-3E58FC33526F}" type="slidenum">
              <a: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rPr>
              <a:t>&lt;编号&gt;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JECT_WITH_CAPTION_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30000" y="343080"/>
            <a:ext cx="2948760" cy="11998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b">
            <a:normAutofit/>
          </a:bodyPr>
          <a:p>
            <a:pPr indent="0">
              <a:buNone/>
            </a:pPr>
            <a:r>
              <a:rPr lang="zh-CN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887280" y="740520"/>
            <a:ext cx="4628880" cy="36547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30000" y="1542960"/>
            <a:ext cx="2948760" cy="28584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 fontScale="5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dt" idx="28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&lt;日期/时间&gt;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29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&lt;页脚&gt;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sldNum" idx="30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9927F1-EBBA-45FA-9549-2ADC6BF13989}" type="slidenum">
              <a: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rPr>
              <a:t>&lt;编号&gt;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_WITH_CAPTION_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30000" y="343080"/>
            <a:ext cx="2948760" cy="11998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b">
            <a:normAutofit/>
          </a:bodyPr>
          <a:p>
            <a:pPr indent="0">
              <a:buNone/>
            </a:pPr>
            <a:r>
              <a:rPr lang="zh-CN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887280" y="740520"/>
            <a:ext cx="4628880" cy="365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30000" y="1542960"/>
            <a:ext cx="2948760" cy="28584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 fontScale="5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31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&lt;日期/时间&gt;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32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&lt;页脚&gt;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33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E7DF23-E9AC-4F9F-842F-412E0D1786D0}" type="slidenum">
              <a: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rPr>
              <a:t>&lt;编号&gt;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默认主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VERTICAL_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>
              <a:buNone/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 rot="5400000">
            <a:off x="2940480" y="-942480"/>
            <a:ext cx="3263040" cy="78865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&lt;日期/时间&gt;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&lt;页脚&gt;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0C134C2-7607-4F8D-8EEB-E82400F0E060}" type="slidenum">
              <a: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rPr>
              <a:t>&lt;编号&gt;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_TITLE_AND_VERTICAL_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 rot="5400000">
            <a:off x="5350320" y="1467360"/>
            <a:ext cx="4358520" cy="197136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>
              <a:buNone/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 rot="5400000">
            <a:off x="1349640" y="-446760"/>
            <a:ext cx="4358520" cy="5800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&lt;日期/时间&gt;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&lt;页脚&gt;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293CAE8-63E5-4B6B-8AAA-D1BC113B0FE4}" type="slidenum">
              <a: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rPr>
              <a:t>&lt;编号&gt;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OBJEC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>
              <a:buNone/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&lt;日期/时间&gt;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&lt;页脚&gt;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0E445A-5424-4D20-B25E-7BF8B25C1E2C}" type="slidenum">
              <a: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rPr>
              <a:t>&lt;编号&gt;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23880" y="1282320"/>
            <a:ext cx="7886520" cy="21391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b">
            <a:normAutofit/>
          </a:bodyPr>
          <a:p>
            <a:pPr indent="0">
              <a:buNone/>
            </a:pPr>
            <a:r>
              <a:rPr lang="zh-CN" sz="4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4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23880" y="3441960"/>
            <a:ext cx="7886520" cy="11246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3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&lt;日期/时间&gt;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14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&lt;页脚&gt;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sldNum" idx="15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66E50DA-C1E0-4C84-849A-56428DFED520}" type="slidenum">
              <a: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rPr>
              <a:t>&lt;编号&gt;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_OBJECTS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>
              <a:buNone/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85840" cy="32630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29240" y="1369080"/>
            <a:ext cx="3885840" cy="32630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dt" idx="16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&lt;日期/时间&gt;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ftr" idx="17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&lt;页脚&gt;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6"/>
          <p:cNvSpPr>
            <a:spLocks noGrp="1"/>
          </p:cNvSpPr>
          <p:nvPr>
            <p:ph type="sldNum" idx="18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E779201-B4FA-4183-A28D-8348FF631191}" type="slidenum">
              <a: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rPr>
              <a:t>&lt;编号&gt;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_OBJECTS_WITH_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3000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>
              <a:buNone/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30000" y="1260720"/>
            <a:ext cx="3867840" cy="6174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b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30000" y="1878840"/>
            <a:ext cx="3867840" cy="27630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29240" y="1260720"/>
            <a:ext cx="3886920" cy="6174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b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29240" y="1878840"/>
            <a:ext cx="3886920" cy="27630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dt" idx="19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&lt;日期/时间&gt;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ftr" idx="20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&lt;页脚&gt;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8"/>
          <p:cNvSpPr>
            <a:spLocks noGrp="1"/>
          </p:cNvSpPr>
          <p:nvPr>
            <p:ph type="sldNum" idx="21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F16FBBF-3A46-4E03-B265-88A484BB4537}" type="slidenum">
              <a: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rPr>
              <a:t>&lt;编号&gt;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>
              <a:buNone/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 idx="22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&lt;日期/时间&gt;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 idx="23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&lt;页脚&gt;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 idx="24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64BC81-E0CB-45C2-8ADA-899B65904FFD}" type="slidenum">
              <a: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rPr>
              <a:t>&lt;编号&gt;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dt" idx="25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&lt;日期/时间&gt;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ftr" idx="26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&lt;页脚&gt;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sldNum" idx="27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83CE97-ADC4-4D6C-92C3-2812489EFB34}" type="slidenum">
              <a:rPr lang="en-US" sz="900" b="0" u="none" strike="noStrike">
                <a:solidFill>
                  <a:srgbClr val="888888"/>
                </a:solidFill>
                <a:effectLst/>
                <a:uFillTx/>
                <a:latin typeface="Arial"/>
                <a:ea typeface="Arial"/>
              </a:rPr>
              <a:t>&lt;编号&gt;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单击以编辑标题文本格式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点击以编辑提纲文本格式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第二提纲级别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第三提纲级别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第四提纲级别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第五提纲级别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第六提纲级别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第七提纲级别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8.png"/><Relationship Id="rId3" Type="http://schemas.openxmlformats.org/officeDocument/2006/relationships/image" Target="../media/image29.svg"/><Relationship Id="rId4" Type="http://schemas.openxmlformats.org/officeDocument/2006/relationships/image" Target="../media/image30.png"/><Relationship Id="rId5" Type="http://schemas.openxmlformats.org/officeDocument/2006/relationships/image" Target="../media/image31.svg"/><Relationship Id="rId6" Type="http://schemas.openxmlformats.org/officeDocument/2006/relationships/image" Target="../media/image32.png"/><Relationship Id="rId7" Type="http://schemas.openxmlformats.org/officeDocument/2006/relationships/image" Target="../media/image33.svg"/><Relationship Id="rId8" Type="http://schemas.openxmlformats.org/officeDocument/2006/relationships/image" Target="../media/image34.png"/><Relationship Id="rId9" Type="http://schemas.openxmlformats.org/officeDocument/2006/relationships/image" Target="../media/image35.svg"/><Relationship Id="rId10" Type="http://schemas.openxmlformats.org/officeDocument/2006/relationships/slideLayout" Target="../slideLayouts/slideLayout12.xml"/><Relationship Id="rId11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6.png"/><Relationship Id="rId3" Type="http://schemas.openxmlformats.org/officeDocument/2006/relationships/image" Target="../media/image37.svg"/><Relationship Id="rId4" Type="http://schemas.openxmlformats.org/officeDocument/2006/relationships/image" Target="../media/image38.png"/><Relationship Id="rId5" Type="http://schemas.openxmlformats.org/officeDocument/2006/relationships/image" Target="../media/image39.svg"/><Relationship Id="rId6" Type="http://schemas.openxmlformats.org/officeDocument/2006/relationships/image" Target="../media/image40.png"/><Relationship Id="rId7" Type="http://schemas.openxmlformats.org/officeDocument/2006/relationships/image" Target="../media/image41.svg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2.jpeg"/><Relationship Id="rId3" Type="http://schemas.openxmlformats.org/officeDocument/2006/relationships/image" Target="../media/image43.png"/><Relationship Id="rId4" Type="http://schemas.openxmlformats.org/officeDocument/2006/relationships/image" Target="../media/image44.svg"/><Relationship Id="rId5" Type="http://schemas.openxmlformats.org/officeDocument/2006/relationships/image" Target="../media/image45.png"/><Relationship Id="rId6" Type="http://schemas.openxmlformats.org/officeDocument/2006/relationships/image" Target="../media/image46.svg"/><Relationship Id="rId7" Type="http://schemas.openxmlformats.org/officeDocument/2006/relationships/image" Target="../media/image26.png"/><Relationship Id="rId8" Type="http://schemas.openxmlformats.org/officeDocument/2006/relationships/image" Target="../media/image27.svg"/><Relationship Id="rId9" Type="http://schemas.openxmlformats.org/officeDocument/2006/relationships/image" Target="../media/image47.png"/><Relationship Id="rId10" Type="http://schemas.openxmlformats.org/officeDocument/2006/relationships/image" Target="../media/image48.svg"/><Relationship Id="rId11" Type="http://schemas.openxmlformats.org/officeDocument/2006/relationships/slideLayout" Target="../slideLayouts/slideLayout12.xml"/><Relationship Id="rId1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9.png"/><Relationship Id="rId3" Type="http://schemas.openxmlformats.org/officeDocument/2006/relationships/image" Target="../media/image50.svg"/><Relationship Id="rId4" Type="http://schemas.openxmlformats.org/officeDocument/2006/relationships/image" Target="../media/image51.png"/><Relationship Id="rId5" Type="http://schemas.openxmlformats.org/officeDocument/2006/relationships/image" Target="../media/image52.svg"/><Relationship Id="rId6" Type="http://schemas.openxmlformats.org/officeDocument/2006/relationships/image" Target="../media/image53.jpeg"/><Relationship Id="rId7" Type="http://schemas.openxmlformats.org/officeDocument/2006/relationships/slideLayout" Target="../slideLayouts/slideLayout12.xml"/><Relationship Id="rId8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38.png"/><Relationship Id="rId7" Type="http://schemas.openxmlformats.org/officeDocument/2006/relationships/image" Target="../media/image39.svg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image" Target="../media/image38.png"/><Relationship Id="rId5" Type="http://schemas.openxmlformats.org/officeDocument/2006/relationships/image" Target="../media/image39.svg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0.jpeg"/><Relationship Id="rId3" Type="http://schemas.openxmlformats.org/officeDocument/2006/relationships/image" Target="../media/image61.jpeg"/><Relationship Id="rId4" Type="http://schemas.openxmlformats.org/officeDocument/2006/relationships/image" Target="../media/image62.png"/><Relationship Id="rId5" Type="http://schemas.openxmlformats.org/officeDocument/2006/relationships/image" Target="../media/image63.svg"/><Relationship Id="rId6" Type="http://schemas.openxmlformats.org/officeDocument/2006/relationships/image" Target="../media/image38.png"/><Relationship Id="rId7" Type="http://schemas.openxmlformats.org/officeDocument/2006/relationships/image" Target="../media/image39.svg"/><Relationship Id="rId8" Type="http://schemas.openxmlformats.org/officeDocument/2006/relationships/image" Target="../media/image64.png"/><Relationship Id="rId9" Type="http://schemas.openxmlformats.org/officeDocument/2006/relationships/image" Target="../media/image65.svg"/><Relationship Id="rId10" Type="http://schemas.openxmlformats.org/officeDocument/2006/relationships/slideLayout" Target="../slideLayouts/slideLayout12.xml"/><Relationship Id="rId11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6.png"/><Relationship Id="rId3" Type="http://schemas.openxmlformats.org/officeDocument/2006/relationships/image" Target="../media/image67.svg"/><Relationship Id="rId4" Type="http://schemas.openxmlformats.org/officeDocument/2006/relationships/image" Target="../media/image38.png"/><Relationship Id="rId5" Type="http://schemas.openxmlformats.org/officeDocument/2006/relationships/image" Target="../media/image39.svg"/><Relationship Id="rId6" Type="http://schemas.openxmlformats.org/officeDocument/2006/relationships/image" Target="../media/image68.png"/><Relationship Id="rId7" Type="http://schemas.openxmlformats.org/officeDocument/2006/relationships/image" Target="../media/image69.svg"/><Relationship Id="rId8" Type="http://schemas.openxmlformats.org/officeDocument/2006/relationships/image" Target="../media/image70.png"/><Relationship Id="rId9" Type="http://schemas.openxmlformats.org/officeDocument/2006/relationships/image" Target="../media/image71.svg"/><Relationship Id="rId10" Type="http://schemas.openxmlformats.org/officeDocument/2006/relationships/slideLayout" Target="../slideLayouts/slideLayout12.xml"/><Relationship Id="rId11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2.jpeg"/><Relationship Id="rId3" Type="http://schemas.openxmlformats.org/officeDocument/2006/relationships/image" Target="../media/image73.png"/><Relationship Id="rId4" Type="http://schemas.openxmlformats.org/officeDocument/2006/relationships/image" Target="../media/image74.svg"/><Relationship Id="rId5" Type="http://schemas.openxmlformats.org/officeDocument/2006/relationships/image" Target="../media/image9.png"/><Relationship Id="rId6" Type="http://schemas.openxmlformats.org/officeDocument/2006/relationships/image" Target="../media/image10.svg"/><Relationship Id="rId7" Type="http://schemas.openxmlformats.org/officeDocument/2006/relationships/image" Target="../media/image75.png"/><Relationship Id="rId8" Type="http://schemas.openxmlformats.org/officeDocument/2006/relationships/image" Target="../media/image76.svg"/><Relationship Id="rId9" Type="http://schemas.openxmlformats.org/officeDocument/2006/relationships/slideLayout" Target="../slideLayouts/slideLayout12.xml"/><Relationship Id="rId10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7.png"/><Relationship Id="rId3" Type="http://schemas.openxmlformats.org/officeDocument/2006/relationships/image" Target="../media/image78.svg"/><Relationship Id="rId4" Type="http://schemas.openxmlformats.org/officeDocument/2006/relationships/image" Target="../media/image79.png"/><Relationship Id="rId5" Type="http://schemas.openxmlformats.org/officeDocument/2006/relationships/image" Target="../media/image80.svg"/><Relationship Id="rId6" Type="http://schemas.openxmlformats.org/officeDocument/2006/relationships/image" Target="../media/image81.png"/><Relationship Id="rId7" Type="http://schemas.openxmlformats.org/officeDocument/2006/relationships/image" Target="../media/image82.svg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3.jpeg"/><Relationship Id="rId3" Type="http://schemas.openxmlformats.org/officeDocument/2006/relationships/image" Target="../media/image84.jpe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5.jpeg"/><Relationship Id="rId3" Type="http://schemas.openxmlformats.org/officeDocument/2006/relationships/image" Target="../media/image34.png"/><Relationship Id="rId4" Type="http://schemas.openxmlformats.org/officeDocument/2006/relationships/image" Target="../media/image35.svg"/><Relationship Id="rId5" Type="http://schemas.openxmlformats.org/officeDocument/2006/relationships/image" Target="../media/image70.png"/><Relationship Id="rId6" Type="http://schemas.openxmlformats.org/officeDocument/2006/relationships/image" Target="../media/image71.svg"/><Relationship Id="rId7" Type="http://schemas.openxmlformats.org/officeDocument/2006/relationships/slideLayout" Target="../slideLayouts/slideLayout12.xml"/><Relationship Id="rId8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4.png"/><Relationship Id="rId3" Type="http://schemas.openxmlformats.org/officeDocument/2006/relationships/image" Target="../media/image25.svg"/><Relationship Id="rId4" Type="http://schemas.openxmlformats.org/officeDocument/2006/relationships/image" Target="../media/image16.png"/><Relationship Id="rId5" Type="http://schemas.openxmlformats.org/officeDocument/2006/relationships/image" Target="../media/image17.svg"/><Relationship Id="rId6" Type="http://schemas.openxmlformats.org/officeDocument/2006/relationships/image" Target="../media/image86.png"/><Relationship Id="rId7" Type="http://schemas.openxmlformats.org/officeDocument/2006/relationships/image" Target="../media/image87.svg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8.png"/><Relationship Id="rId3" Type="http://schemas.openxmlformats.org/officeDocument/2006/relationships/image" Target="../media/image34.png"/><Relationship Id="rId4" Type="http://schemas.openxmlformats.org/officeDocument/2006/relationships/image" Target="../media/image35.svg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0.png"/><Relationship Id="rId3" Type="http://schemas.openxmlformats.org/officeDocument/2006/relationships/image" Target="../media/image71.svg"/><Relationship Id="rId4" Type="http://schemas.openxmlformats.org/officeDocument/2006/relationships/image" Target="../media/image89.png"/><Relationship Id="rId5" Type="http://schemas.openxmlformats.org/officeDocument/2006/relationships/image" Target="../media/image90.svg"/><Relationship Id="rId6" Type="http://schemas.openxmlformats.org/officeDocument/2006/relationships/image" Target="../media/image91.png"/><Relationship Id="rId7" Type="http://schemas.openxmlformats.org/officeDocument/2006/relationships/image" Target="../media/image92.svg"/><Relationship Id="rId8" Type="http://schemas.openxmlformats.org/officeDocument/2006/relationships/image" Target="../media/image9.png"/><Relationship Id="rId9" Type="http://schemas.openxmlformats.org/officeDocument/2006/relationships/image" Target="../media/image10.svg"/><Relationship Id="rId10" Type="http://schemas.openxmlformats.org/officeDocument/2006/relationships/image" Target="../media/image93.png"/><Relationship Id="rId11" Type="http://schemas.openxmlformats.org/officeDocument/2006/relationships/image" Target="../media/image94.svg"/><Relationship Id="rId12" Type="http://schemas.openxmlformats.org/officeDocument/2006/relationships/image" Target="../media/image95.png"/><Relationship Id="rId13" Type="http://schemas.openxmlformats.org/officeDocument/2006/relationships/image" Target="../media/image96.svg"/><Relationship Id="rId14" Type="http://schemas.openxmlformats.org/officeDocument/2006/relationships/slideLayout" Target="../slideLayouts/slideLayout12.xml"/><Relationship Id="rId15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97.jpeg"/><Relationship Id="rId2" Type="http://schemas.openxmlformats.org/officeDocument/2006/relationships/image" Target="../media/image98.png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3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slideLayout" Target="../slideLayouts/slideLayout12.xml"/><Relationship Id="rId10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image" Target="../media/image10.sv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image" Target="../media/image10.sv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png"/><Relationship Id="rId3" Type="http://schemas.openxmlformats.org/officeDocument/2006/relationships/image" Target="../media/image13.svg"/><Relationship Id="rId4" Type="http://schemas.openxmlformats.org/officeDocument/2006/relationships/image" Target="../media/image14.png"/><Relationship Id="rId5" Type="http://schemas.openxmlformats.org/officeDocument/2006/relationships/image" Target="../media/image15.svg"/><Relationship Id="rId6" Type="http://schemas.openxmlformats.org/officeDocument/2006/relationships/image" Target="../media/image16.png"/><Relationship Id="rId7" Type="http://schemas.openxmlformats.org/officeDocument/2006/relationships/image" Target="../media/image17.svg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8.png"/><Relationship Id="rId3" Type="http://schemas.openxmlformats.org/officeDocument/2006/relationships/image" Target="../media/image19.svg"/><Relationship Id="rId4" Type="http://schemas.openxmlformats.org/officeDocument/2006/relationships/image" Target="../media/image20.png"/><Relationship Id="rId5" Type="http://schemas.openxmlformats.org/officeDocument/2006/relationships/image" Target="../media/image21.svg"/><Relationship Id="rId6" Type="http://schemas.openxmlformats.org/officeDocument/2006/relationships/image" Target="../media/image22.png"/><Relationship Id="rId7" Type="http://schemas.openxmlformats.org/officeDocument/2006/relationships/image" Target="../media/image23.svg"/><Relationship Id="rId8" Type="http://schemas.openxmlformats.org/officeDocument/2006/relationships/image" Target="../media/image24.png"/><Relationship Id="rId9" Type="http://schemas.openxmlformats.org/officeDocument/2006/relationships/image" Target="../media/image25.svg"/><Relationship Id="rId10" Type="http://schemas.openxmlformats.org/officeDocument/2006/relationships/image" Target="../media/image26.png"/><Relationship Id="rId11" Type="http://schemas.openxmlformats.org/officeDocument/2006/relationships/image" Target="../media/image27.svg"/><Relationship Id="rId12" Type="http://schemas.openxmlformats.org/officeDocument/2006/relationships/slideLayout" Target="../slideLayouts/slideLayout12.xml"/><Relationship Id="rId1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a0f1e">
              <a:alpha val="6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0" name="AutoShape 3"/>
          <p:cNvSpPr/>
          <p:nvPr/>
        </p:nvSpPr>
        <p:spPr>
          <a:xfrm>
            <a:off x="0" y="2666880"/>
            <a:ext cx="1219176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en-US" sz="5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5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赋能下的个体创造</a:t>
            </a:r>
            <a:endParaRPr lang="en-US" sz="5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" name="AutoShape 4"/>
          <p:cNvSpPr/>
          <p:nvPr/>
        </p:nvSpPr>
        <p:spPr>
          <a:xfrm>
            <a:off x="4191120" y="3936960"/>
            <a:ext cx="3809520" cy="25200"/>
          </a:xfrm>
          <a:prstGeom prst="roundRect">
            <a:avLst>
              <a:gd name="adj" fmla="val 0"/>
            </a:avLst>
          </a:prstGeom>
          <a:solidFill>
            <a:srgbClr val="00ffff">
              <a:alpha val="7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12600" bIns="126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2" name="AutoShape 5"/>
          <p:cNvSpPr/>
          <p:nvPr/>
        </p:nvSpPr>
        <p:spPr>
          <a:xfrm>
            <a:off x="1015920" y="4317840"/>
            <a:ext cx="10159560" cy="761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16000"/>
              </a:lnSpc>
              <a:tabLst>
                <a:tab algn="l" pos="0"/>
              </a:tabLst>
            </a:pPr>
            <a:r>
              <a:rPr lang="zh-CN" sz="1800" b="0" u="none" strike="noStrike">
                <a:solidFill>
                  <a:srgbClr val="dce6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从笔尖到代码，</a:t>
            </a:r>
            <a:r>
              <a:rPr lang="zh-CN" sz="1800" b="0" u="none" strike="noStrike">
                <a:solidFill>
                  <a:srgbClr val="dce6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现在是属于每个人的创造时间节点，解锁</a:t>
            </a:r>
            <a:r>
              <a:rPr lang="en-US" sz="1800" b="0" u="none" strike="noStrike">
                <a:solidFill>
                  <a:srgbClr val="dce6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800" b="0" u="none" strike="noStrike">
                <a:solidFill>
                  <a:srgbClr val="dce6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时代的无限创作可能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73" name="Connector 6"/>
          <p:cNvCxnSpPr/>
          <p:nvPr/>
        </p:nvCxnSpPr>
        <p:spPr>
          <a:xfrm>
            <a:off x="1015920" y="5714640"/>
            <a:ext cx="10160280" cy="72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round/>
          </a:ln>
        </p:spPr>
      </p:cxnSp>
      <p:sp>
        <p:nvSpPr>
          <p:cNvPr id="74" name="AutoShape 7"/>
          <p:cNvSpPr/>
          <p:nvPr/>
        </p:nvSpPr>
        <p:spPr>
          <a:xfrm>
            <a:off x="1015920" y="5905440"/>
            <a:ext cx="482580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主讲人：</a:t>
            </a:r>
            <a:r>
              <a:rPr lang="zh-CN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夏骥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75" name="Connector 8"/>
          <p:cNvCxnSpPr/>
          <p:nvPr/>
        </p:nvCxnSpPr>
        <p:spPr>
          <a:xfrm>
            <a:off x="6095880" y="5968800"/>
            <a:ext cx="360" cy="318240"/>
          </a:xfrm>
          <a:prstGeom prst="straightConnector1">
            <a:avLst/>
          </a:prstGeom>
          <a:ln w="12700">
            <a:solidFill>
              <a:srgbClr val="00ffff">
                <a:alpha val="50000"/>
              </a:srgbClr>
            </a:solidFill>
            <a:round/>
          </a:ln>
        </p:spPr>
      </p:cxnSp>
      <p:sp>
        <p:nvSpPr>
          <p:cNvPr id="76" name="AutoShape 9"/>
          <p:cNvSpPr/>
          <p:nvPr/>
        </p:nvSpPr>
        <p:spPr>
          <a:xfrm>
            <a:off x="6350040" y="5905440"/>
            <a:ext cx="482580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日期：</a:t>
            </a:r>
            <a:r>
              <a:rPr lang="en-US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2026.06.06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05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词汇提高：从“普通”到“精准有力”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6" name="AutoShape 4"/>
          <p:cNvSpPr/>
          <p:nvPr/>
        </p:nvSpPr>
        <p:spPr>
          <a:xfrm>
            <a:off x="762120" y="1523880"/>
            <a:ext cx="10667520" cy="761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8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核心转变：不再是枯燥地查词典，而是获得真实场景下的</a:t>
            </a: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“语境语感”</a:t>
            </a:r>
            <a:r>
              <a:rPr lang="zh-CN" sz="18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，让语言表达更具生命力。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207" name="Connector 5"/>
          <p:cNvCxnSpPr/>
          <p:nvPr/>
        </p:nvCxnSpPr>
        <p:spPr>
          <a:xfrm>
            <a:off x="761760" y="2666880"/>
            <a:ext cx="10668600" cy="360"/>
          </a:xfrm>
          <a:prstGeom prst="straightConnector1">
            <a:avLst/>
          </a:prstGeom>
          <a:ln w="12700">
            <a:solidFill>
              <a:srgbClr val="00ffff">
                <a:alpha val="30000"/>
              </a:srgbClr>
            </a:solidFill>
            <a:round/>
          </a:ln>
        </p:spPr>
      </p:cxnSp>
      <p:sp>
        <p:nvSpPr>
          <p:cNvPr id="208" name="AutoShape 6"/>
          <p:cNvSpPr/>
          <p:nvPr/>
        </p:nvSpPr>
        <p:spPr>
          <a:xfrm>
            <a:off x="762120" y="3048120"/>
            <a:ext cx="3428640" cy="203148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4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09" name="Picture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015920" y="3238560"/>
            <a:ext cx="355320" cy="35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" name="AutoShape 8"/>
          <p:cNvSpPr/>
          <p:nvPr/>
        </p:nvSpPr>
        <p:spPr>
          <a:xfrm>
            <a:off x="1523880" y="3200400"/>
            <a:ext cx="2412720" cy="406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精准用词：以词传神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211" name="Connector 9"/>
          <p:cNvCxnSpPr/>
          <p:nvPr/>
        </p:nvCxnSpPr>
        <p:spPr>
          <a:xfrm>
            <a:off x="1015920" y="3809880"/>
            <a:ext cx="292140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prstDash val="dash"/>
            <a:round/>
          </a:ln>
        </p:spPr>
      </p:cxnSp>
      <p:sp>
        <p:nvSpPr>
          <p:cNvPr id="212" name="AutoShape 10"/>
          <p:cNvSpPr/>
          <p:nvPr/>
        </p:nvSpPr>
        <p:spPr>
          <a:xfrm>
            <a:off x="952560" y="3936960"/>
            <a:ext cx="304776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e6e6e6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拒绝平庸词汇，在产品文案中，用“砥砺”替代“经历”传递坚韧，用“洞察”替换“看到”增添穿透力，让文字更有分量。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3" name="AutoShape 11"/>
          <p:cNvSpPr/>
          <p:nvPr/>
        </p:nvSpPr>
        <p:spPr>
          <a:xfrm>
            <a:off x="4381560" y="3048120"/>
            <a:ext cx="3428640" cy="203148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4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14" name="Picture 12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635360" y="3238560"/>
            <a:ext cx="355320" cy="35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5" name="AutoShape 13"/>
          <p:cNvSpPr/>
          <p:nvPr/>
        </p:nvSpPr>
        <p:spPr>
          <a:xfrm>
            <a:off x="5143680" y="3200400"/>
            <a:ext cx="2412720" cy="406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降维表达：深入浅出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216" name="Connector 14"/>
          <p:cNvCxnSpPr/>
          <p:nvPr/>
        </p:nvCxnSpPr>
        <p:spPr>
          <a:xfrm>
            <a:off x="4635360" y="3809880"/>
            <a:ext cx="292140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prstDash val="dash"/>
            <a:round/>
          </a:ln>
        </p:spPr>
      </p:cxnSp>
      <p:sp>
        <p:nvSpPr>
          <p:cNvPr id="217" name="AutoShape 15"/>
          <p:cNvSpPr/>
          <p:nvPr/>
        </p:nvSpPr>
        <p:spPr>
          <a:xfrm>
            <a:off x="4572000" y="3936960"/>
            <a:ext cx="304776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e6e6e6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把复杂晦涩的专业理论，转化为“给奶奶讲的方式”，用最通俗的语言讲清核心逻辑，降低理解门槛，提升传播效率。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8" name="AutoShape 16"/>
          <p:cNvSpPr/>
          <p:nvPr/>
        </p:nvSpPr>
        <p:spPr>
          <a:xfrm>
            <a:off x="8001000" y="3048120"/>
            <a:ext cx="3428640" cy="203148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4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19" name="Picture 17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8255160" y="3238560"/>
            <a:ext cx="355320" cy="35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0" name="AutoShape 18"/>
          <p:cNvSpPr/>
          <p:nvPr/>
        </p:nvSpPr>
        <p:spPr>
          <a:xfrm>
            <a:off x="8763120" y="3200400"/>
            <a:ext cx="2412720" cy="406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升维润色：点石成金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221" name="Connector 19"/>
          <p:cNvCxnSpPr/>
          <p:nvPr/>
        </p:nvCxnSpPr>
        <p:spPr>
          <a:xfrm>
            <a:off x="8254800" y="3809880"/>
            <a:ext cx="292140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prstDash val="dash"/>
            <a:round/>
          </a:ln>
        </p:spPr>
      </p:cxnSp>
      <p:sp>
        <p:nvSpPr>
          <p:cNvPr id="222" name="AutoShape 20"/>
          <p:cNvSpPr/>
          <p:nvPr/>
        </p:nvSpPr>
        <p:spPr>
          <a:xfrm>
            <a:off x="8191440" y="3936960"/>
            <a:ext cx="304776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e6e6e6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将平淡无奇的总结句，润色为充满画面感的金句。让文字跳出纸面，在读者心中形成具象画面，提升内容的感染力。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3" name="AutoShape 21"/>
          <p:cNvSpPr/>
          <p:nvPr/>
        </p:nvSpPr>
        <p:spPr>
          <a:xfrm>
            <a:off x="762120" y="5587920"/>
            <a:ext cx="10667520" cy="888480"/>
          </a:xfrm>
          <a:prstGeom prst="roundRect">
            <a:avLst>
              <a:gd name="adj" fmla="val 0"/>
            </a:avLst>
          </a:prstGeom>
          <a:solidFill>
            <a:srgbClr val="00ffff">
              <a:alpha val="12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24" name="Picture 22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1015920" y="579132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AutoShape 23"/>
          <p:cNvSpPr/>
          <p:nvPr/>
        </p:nvSpPr>
        <p:spPr>
          <a:xfrm>
            <a:off x="1650960" y="5689440"/>
            <a:ext cx="9524520" cy="68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核心价值：</a:t>
            </a: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AI </a:t>
            </a:r>
            <a:r>
              <a:rPr lang="zh-CN" sz="1400" b="0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是你身边 </a:t>
            </a: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24 </a:t>
            </a:r>
            <a:r>
              <a:rPr lang="zh-CN" sz="1400" b="0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小时在线的语言教练，提供即时、持续的反馈与优化，让你的词汇能力在每一次表达中螺旋上升。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27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从一颗种子，长成知识大树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8" name="AutoShape 4"/>
          <p:cNvSpPr/>
          <p:nvPr/>
        </p:nvSpPr>
        <p:spPr>
          <a:xfrm>
            <a:off x="762120" y="1650960"/>
            <a:ext cx="10667520" cy="88848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29" name="AutoShape 5"/>
          <p:cNvSpPr/>
          <p:nvPr/>
        </p:nvSpPr>
        <p:spPr>
          <a:xfrm>
            <a:off x="1015920" y="1803240"/>
            <a:ext cx="10159560" cy="5839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600" b="0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核心方法：以</a:t>
            </a:r>
            <a:r>
              <a:rPr lang="zh-CN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苏格拉底式对话</a:t>
            </a:r>
            <a:r>
              <a:rPr lang="zh-CN" sz="1600" b="0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为引擎，让</a:t>
            </a:r>
            <a:r>
              <a:rPr lang="en-US" sz="1600" b="0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600" b="0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成为思想的助产士，在不断的诘问与碰撞中，让模糊的概念生发出清晰的脉络。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0" name="AutoShape 6"/>
          <p:cNvSpPr/>
          <p:nvPr/>
        </p:nvSpPr>
        <p:spPr>
          <a:xfrm>
            <a:off x="762120" y="3174840"/>
            <a:ext cx="3428640" cy="203148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31" name="AutoShape 7"/>
          <p:cNvSpPr/>
          <p:nvPr/>
        </p:nvSpPr>
        <p:spPr>
          <a:xfrm>
            <a:off x="762120" y="3174840"/>
            <a:ext cx="3428640" cy="504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25200" bIns="252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32" name="Picture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015920" y="342900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3" name="AutoShape 9"/>
          <p:cNvSpPr/>
          <p:nvPr/>
        </p:nvSpPr>
        <p:spPr>
          <a:xfrm>
            <a:off x="1587600" y="3403440"/>
            <a:ext cx="2412720" cy="444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观点反诘：逻辑补全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234" name="Connector 10"/>
          <p:cNvCxnSpPr/>
          <p:nvPr/>
        </p:nvCxnSpPr>
        <p:spPr>
          <a:xfrm>
            <a:off x="1015920" y="4063680"/>
            <a:ext cx="2921400" cy="360"/>
          </a:xfrm>
          <a:prstGeom prst="straightConnector1">
            <a:avLst/>
          </a:prstGeom>
          <a:ln w="12700">
            <a:solidFill>
              <a:srgbClr val="ffffff">
                <a:alpha val="20000"/>
              </a:srgbClr>
            </a:solidFill>
            <a:round/>
          </a:ln>
        </p:spPr>
      </p:cxnSp>
      <p:sp>
        <p:nvSpPr>
          <p:cNvPr id="235" name="AutoShape 11"/>
          <p:cNvSpPr/>
          <p:nvPr/>
        </p:nvSpPr>
        <p:spPr>
          <a:xfrm>
            <a:off x="1015920" y="4254480"/>
            <a:ext cx="292068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让</a:t>
            </a:r>
            <a:r>
              <a:rPr lang="en-US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扮演“毒舌评论员”，提出最尖锐的反对意见，在攻防辩驳中，倒逼我们发现逻辑漏洞，构建无懈可击的论证闭环。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6" name="AutoShape 12"/>
          <p:cNvSpPr/>
          <p:nvPr/>
        </p:nvSpPr>
        <p:spPr>
          <a:xfrm>
            <a:off x="4381560" y="3174840"/>
            <a:ext cx="3428640" cy="203148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37" name="AutoShape 13"/>
          <p:cNvSpPr/>
          <p:nvPr/>
        </p:nvSpPr>
        <p:spPr>
          <a:xfrm>
            <a:off x="4381560" y="3174840"/>
            <a:ext cx="3428640" cy="504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25200" bIns="252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38" name="Picture 14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635360" y="342900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9" name="AutoShape 15"/>
          <p:cNvSpPr/>
          <p:nvPr/>
        </p:nvSpPr>
        <p:spPr>
          <a:xfrm>
            <a:off x="5207040" y="3403440"/>
            <a:ext cx="2412720" cy="444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跨界连接：视野重构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240" name="Connector 16"/>
          <p:cNvCxnSpPr/>
          <p:nvPr/>
        </p:nvCxnSpPr>
        <p:spPr>
          <a:xfrm>
            <a:off x="4635360" y="4063680"/>
            <a:ext cx="2921400" cy="360"/>
          </a:xfrm>
          <a:prstGeom prst="straightConnector1">
            <a:avLst/>
          </a:prstGeom>
          <a:ln w="12700">
            <a:solidFill>
              <a:srgbClr val="ffffff">
                <a:alpha val="20000"/>
              </a:srgbClr>
            </a:solidFill>
            <a:round/>
          </a:ln>
        </p:spPr>
      </p:cxnSp>
      <p:sp>
        <p:nvSpPr>
          <p:cNvPr id="241" name="AutoShape 17"/>
          <p:cNvSpPr/>
          <p:nvPr/>
        </p:nvSpPr>
        <p:spPr>
          <a:xfrm>
            <a:off x="4635360" y="4254480"/>
            <a:ext cx="292068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打破单一领域的思维茧房，将市场营销与“生物学共生模型”等异质知识连接，为核心观点注入全新的深度与宏大格局。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2" name="AutoShape 18"/>
          <p:cNvSpPr/>
          <p:nvPr/>
        </p:nvSpPr>
        <p:spPr>
          <a:xfrm>
            <a:off x="8001000" y="3174840"/>
            <a:ext cx="3428640" cy="203148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43" name="AutoShape 19"/>
          <p:cNvSpPr/>
          <p:nvPr/>
        </p:nvSpPr>
        <p:spPr>
          <a:xfrm>
            <a:off x="8001000" y="3174840"/>
            <a:ext cx="3428640" cy="504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25200" bIns="252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44" name="Picture 20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8255160" y="342900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AutoShape 21"/>
          <p:cNvSpPr/>
          <p:nvPr/>
        </p:nvSpPr>
        <p:spPr>
          <a:xfrm>
            <a:off x="8826480" y="3403440"/>
            <a:ext cx="2412720" cy="444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金句升华：价值凝练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246" name="Connector 22"/>
          <p:cNvCxnSpPr/>
          <p:nvPr/>
        </p:nvCxnSpPr>
        <p:spPr>
          <a:xfrm>
            <a:off x="8254800" y="4063680"/>
            <a:ext cx="2921400" cy="360"/>
          </a:xfrm>
          <a:prstGeom prst="straightConnector1">
            <a:avLst/>
          </a:prstGeom>
          <a:ln w="12700">
            <a:solidFill>
              <a:srgbClr val="ffffff">
                <a:alpha val="20000"/>
              </a:srgbClr>
            </a:solidFill>
            <a:round/>
          </a:ln>
        </p:spPr>
      </p:cxnSp>
      <p:sp>
        <p:nvSpPr>
          <p:cNvPr id="247" name="AutoShape 23"/>
          <p:cNvSpPr/>
          <p:nvPr/>
        </p:nvSpPr>
        <p:spPr>
          <a:xfrm>
            <a:off x="8255160" y="4254480"/>
            <a:ext cx="292068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萃取思想的哲学内核，将复杂的逻辑提炼为朗朗上口的金句，形成极具传播力的记忆点，让洞见更易被感知和传承。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8" name="AutoShape 24"/>
          <p:cNvSpPr/>
          <p:nvPr/>
        </p:nvSpPr>
        <p:spPr>
          <a:xfrm>
            <a:off x="762120" y="5651640"/>
            <a:ext cx="10667520" cy="825120"/>
          </a:xfrm>
          <a:prstGeom prst="roundRect">
            <a:avLst>
              <a:gd name="adj" fmla="val 0"/>
            </a:avLst>
          </a:prstGeom>
          <a:solidFill>
            <a:srgbClr val="00ffff">
              <a:alpha val="1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49" name="AutoShape 25"/>
          <p:cNvSpPr/>
          <p:nvPr/>
        </p:nvSpPr>
        <p:spPr>
          <a:xfrm>
            <a:off x="1015920" y="5778360"/>
            <a:ext cx="10159560" cy="571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500" b="0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核心价值：</a:t>
            </a:r>
            <a:r>
              <a:rPr lang="en-US" sz="1500" b="0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AI </a:t>
            </a:r>
            <a:r>
              <a:rPr lang="zh-CN" sz="1500" b="0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是你思想的“最佳陪练”，它不知疲倦，能帮你把一闪而过的微弱念头，反复锤炼成严密、深刻且具有生命力的知识洞见。</a:t>
            </a:r>
            <a:endParaRPr lang="en-US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51" name="AutoShape 3"/>
          <p:cNvSpPr/>
          <p:nvPr/>
        </p:nvSpPr>
        <p:spPr>
          <a:xfrm>
            <a:off x="-1905120" y="-1905120"/>
            <a:ext cx="6349680" cy="6349680"/>
          </a:xfrm>
          <a:prstGeom prst="ellipse">
            <a:avLst/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52" name="AutoShape 4"/>
          <p:cNvSpPr/>
          <p:nvPr/>
        </p:nvSpPr>
        <p:spPr>
          <a:xfrm>
            <a:off x="8255160" y="4444920"/>
            <a:ext cx="5714640" cy="5714640"/>
          </a:xfrm>
          <a:prstGeom prst="ellipse">
            <a:avLst/>
          </a:prstGeom>
          <a:solidFill>
            <a:srgbClr val="00ffff">
              <a:alpha val="6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53" name="AutoShape 5"/>
          <p:cNvSpPr/>
          <p:nvPr/>
        </p:nvSpPr>
        <p:spPr>
          <a:xfrm>
            <a:off x="0" y="2540160"/>
            <a:ext cx="1219176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en-US" sz="7200" b="1" u="none" strike="noStrike">
                <a:solidFill>
                  <a:srgbClr val="00ffff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PART 03</a:t>
            </a:r>
            <a:endParaRPr lang="en-US" sz="7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4" name="AutoShape 6"/>
          <p:cNvSpPr/>
          <p:nvPr/>
        </p:nvSpPr>
        <p:spPr>
          <a:xfrm>
            <a:off x="5460840" y="4064040"/>
            <a:ext cx="1269720" cy="252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12600" bIns="126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55" name="AutoShape 7"/>
          <p:cNvSpPr/>
          <p:nvPr/>
        </p:nvSpPr>
        <p:spPr>
          <a:xfrm>
            <a:off x="0" y="4444920"/>
            <a:ext cx="1219176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zh-CN" sz="4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第二层跨越：能力的具象化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57" name="AutoShape 3"/>
          <p:cNvSpPr/>
          <p:nvPr/>
        </p:nvSpPr>
        <p:spPr>
          <a:xfrm>
            <a:off x="762120" y="507960"/>
            <a:ext cx="10667520" cy="571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写代码：自然语言就是最强大的编程语言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58" name="Picture 4"/>
          <p:cNvPicPr/>
          <p:nvPr/>
        </p:nvPicPr>
        <p:blipFill>
          <a:blip r:embed="rId2"/>
          <a:srcRect l="4268" t="0" r="4268" b="0"/>
          <a:stretch/>
        </p:blipFill>
        <p:spPr>
          <a:xfrm>
            <a:off x="762120" y="1650960"/>
            <a:ext cx="5079600" cy="3301560"/>
          </a:xfrm>
          <a:prstGeom prst="rect">
            <a:avLst/>
          </a:prstGeom>
          <a:noFill/>
          <a:ln w="12700">
            <a:solidFill>
              <a:srgbClr val="00ffff">
                <a:alpha val="50000"/>
              </a:srgbClr>
            </a:solidFill>
            <a:round/>
          </a:ln>
        </p:spPr>
      </p:pic>
      <p:sp>
        <p:nvSpPr>
          <p:cNvPr id="259" name="AutoShape 5"/>
          <p:cNvSpPr/>
          <p:nvPr/>
        </p:nvSpPr>
        <p:spPr>
          <a:xfrm>
            <a:off x="762120" y="5334120"/>
            <a:ext cx="507960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如</a:t>
            </a:r>
            <a:r>
              <a:rPr lang="en-US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OpenAI Codex</a:t>
            </a:r>
            <a:r>
              <a:rPr lang="zh-CN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演示所示，只需输入自然语言指令，</a:t>
            </a:r>
            <a:r>
              <a:rPr lang="en-US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即可即时生成对应代码，编程不再是晦涩的字符堆砌，而是直观的逻辑表达。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260" name="Connector 6"/>
          <p:cNvCxnSpPr/>
          <p:nvPr/>
        </p:nvCxnSpPr>
        <p:spPr>
          <a:xfrm>
            <a:off x="6349680" y="1650960"/>
            <a:ext cx="360" cy="457236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prstDash val="dash"/>
            <a:round/>
          </a:ln>
        </p:spPr>
      </p:cxnSp>
      <p:sp>
        <p:nvSpPr>
          <p:cNvPr id="261" name="AutoShape 7"/>
          <p:cNvSpPr/>
          <p:nvPr/>
        </p:nvSpPr>
        <p:spPr>
          <a:xfrm>
            <a:off x="6730920" y="1650960"/>
            <a:ext cx="4698720" cy="107928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62" name="AutoShape 8"/>
          <p:cNvSpPr/>
          <p:nvPr/>
        </p:nvSpPr>
        <p:spPr>
          <a:xfrm>
            <a:off x="6730920" y="1650960"/>
            <a:ext cx="50400" cy="107928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63" name="Picture 9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921360" y="1778040"/>
            <a:ext cx="3045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4" name="AutoShape 10"/>
          <p:cNvSpPr/>
          <p:nvPr/>
        </p:nvSpPr>
        <p:spPr>
          <a:xfrm>
            <a:off x="7365960" y="1752480"/>
            <a:ext cx="3936600" cy="31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核心观念：从“记忆语法”到“描述逻辑”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5" name="AutoShape 11"/>
          <p:cNvSpPr/>
          <p:nvPr/>
        </p:nvSpPr>
        <p:spPr>
          <a:xfrm>
            <a:off x="6921360" y="2184480"/>
            <a:ext cx="438120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编程的门槛被彻底重构，不再需要死记硬背复杂的语法规则，只需用人类的自然语言清晰描述需求逻辑即可。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6" name="AutoShape 12"/>
          <p:cNvSpPr/>
          <p:nvPr/>
        </p:nvSpPr>
        <p:spPr>
          <a:xfrm>
            <a:off x="6730920" y="2984400"/>
            <a:ext cx="4698720" cy="107928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67" name="AutoShape 13"/>
          <p:cNvSpPr/>
          <p:nvPr/>
        </p:nvSpPr>
        <p:spPr>
          <a:xfrm>
            <a:off x="6730920" y="2984400"/>
            <a:ext cx="50400" cy="1079280"/>
          </a:xfrm>
          <a:prstGeom prst="roundRect">
            <a:avLst>
              <a:gd name="adj" fmla="val 0"/>
            </a:avLst>
          </a:prstGeom>
          <a:solidFill>
            <a:srgbClr val="00ffff">
              <a:alpha val="7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68" name="Picture 14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6921360" y="3111480"/>
            <a:ext cx="3045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9" name="AutoShape 15"/>
          <p:cNvSpPr/>
          <p:nvPr/>
        </p:nvSpPr>
        <p:spPr>
          <a:xfrm>
            <a:off x="7365960" y="3086280"/>
            <a:ext cx="3936600" cy="31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极简交互：说人话，得代码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0" name="AutoShape 16"/>
          <p:cNvSpPr/>
          <p:nvPr/>
        </p:nvSpPr>
        <p:spPr>
          <a:xfrm>
            <a:off x="6921360" y="3517920"/>
            <a:ext cx="438120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例如直接指令：“把文件夹内图片文件名的‘</a:t>
            </a:r>
            <a:r>
              <a:rPr lang="en-US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IMG_’</a:t>
            </a:r>
            <a:r>
              <a:rPr lang="zh-CN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替换为‘</a:t>
            </a:r>
            <a:r>
              <a:rPr lang="en-US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2024_</a:t>
            </a:r>
            <a:r>
              <a:rPr lang="zh-CN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旅行</a:t>
            </a:r>
            <a:r>
              <a:rPr lang="en-US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_’”</a:t>
            </a:r>
            <a:r>
              <a:rPr lang="zh-CN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，</a:t>
            </a:r>
            <a:r>
              <a:rPr lang="en-US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即刻生成可运行的</a:t>
            </a:r>
            <a:r>
              <a:rPr lang="en-US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Python</a:t>
            </a:r>
            <a:r>
              <a:rPr lang="zh-CN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脚本。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1" name="AutoShape 17"/>
          <p:cNvSpPr/>
          <p:nvPr/>
        </p:nvSpPr>
        <p:spPr>
          <a:xfrm>
            <a:off x="6730920" y="4191120"/>
            <a:ext cx="4698720" cy="107928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72" name="AutoShape 18"/>
          <p:cNvSpPr/>
          <p:nvPr/>
        </p:nvSpPr>
        <p:spPr>
          <a:xfrm>
            <a:off x="6730920" y="4191120"/>
            <a:ext cx="50400" cy="1079280"/>
          </a:xfrm>
          <a:prstGeom prst="roundRect">
            <a:avLst>
              <a:gd name="adj" fmla="val 0"/>
            </a:avLst>
          </a:prstGeom>
          <a:solidFill>
            <a:srgbClr val="00ffff">
              <a:alpha val="5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73" name="Picture 19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6921360" y="4317840"/>
            <a:ext cx="3045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4" name="AutoShape 20"/>
          <p:cNvSpPr/>
          <p:nvPr/>
        </p:nvSpPr>
        <p:spPr>
          <a:xfrm>
            <a:off x="7365960" y="4292640"/>
            <a:ext cx="3936600" cy="31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正反馈循环：边用、边错、边学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5" name="AutoShape 21"/>
          <p:cNvSpPr/>
          <p:nvPr/>
        </p:nvSpPr>
        <p:spPr>
          <a:xfrm>
            <a:off x="6921360" y="4724280"/>
            <a:ext cx="438120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运行报错后，将错误信息反馈给</a:t>
            </a:r>
            <a:r>
              <a:rPr lang="en-US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，它会给出解释与修正方案，在实践中完成从</a:t>
            </a:r>
            <a:r>
              <a:rPr lang="en-US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0</a:t>
            </a:r>
            <a:r>
              <a:rPr lang="zh-CN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到</a:t>
            </a:r>
            <a:r>
              <a:rPr lang="en-US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1</a:t>
            </a:r>
            <a:r>
              <a:rPr lang="zh-CN" sz="1300" b="0" u="none" strike="noStrike">
                <a:solidFill>
                  <a:srgbClr val="e5e7eb">
                    <a:alpha val="75000"/>
                  </a:srgbClr>
                </a:solidFill>
                <a:effectLst/>
                <a:uFillTx/>
                <a:latin typeface="Noto Sans SC"/>
                <a:ea typeface="Noto Sans SC"/>
              </a:rPr>
              <a:t>的高效学习闭环。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6" name="AutoShape 22"/>
          <p:cNvSpPr/>
          <p:nvPr/>
        </p:nvSpPr>
        <p:spPr>
          <a:xfrm>
            <a:off x="6730920" y="5524560"/>
            <a:ext cx="4698720" cy="888480"/>
          </a:xfrm>
          <a:prstGeom prst="roundRect">
            <a:avLst>
              <a:gd name="adj" fmla="val 0"/>
            </a:avLst>
          </a:prstGeom>
          <a:solidFill>
            <a:srgbClr val="00ffff">
              <a:alpha val="12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77" name="Picture 23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6921360" y="5689440"/>
            <a:ext cx="355320" cy="35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8" name="AutoShape 24"/>
          <p:cNvSpPr/>
          <p:nvPr/>
        </p:nvSpPr>
        <p:spPr>
          <a:xfrm>
            <a:off x="7429680" y="5626080"/>
            <a:ext cx="3873240" cy="698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4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核心价值：</a:t>
            </a:r>
            <a:r>
              <a:rPr lang="zh-CN" sz="14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任何具备逻辑思维的人，都能掌握将重复工作自动化的“初级超能力”，释放创造力。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80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写应用：一杯咖啡的时间，从想法到产品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1" name="AutoShape 4"/>
          <p:cNvSpPr/>
          <p:nvPr/>
        </p:nvSpPr>
        <p:spPr>
          <a:xfrm>
            <a:off x="762120" y="1523880"/>
            <a:ext cx="1066752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000" b="0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核心突破：全栈开发不再是专业壁垒，每个人都能触手可及。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282" name="Connector 5"/>
          <p:cNvCxnSpPr/>
          <p:nvPr/>
        </p:nvCxnSpPr>
        <p:spPr>
          <a:xfrm>
            <a:off x="761760" y="2285640"/>
            <a:ext cx="10668600" cy="720"/>
          </a:xfrm>
          <a:prstGeom prst="straightConnector1">
            <a:avLst/>
          </a:prstGeom>
          <a:ln w="12700">
            <a:solidFill>
              <a:srgbClr val="00ffff">
                <a:alpha val="30000"/>
              </a:srgbClr>
            </a:solidFill>
            <a:round/>
          </a:ln>
        </p:spPr>
      </p:cxnSp>
      <p:sp>
        <p:nvSpPr>
          <p:cNvPr id="283" name="AutoShape 6"/>
          <p:cNvSpPr/>
          <p:nvPr/>
        </p:nvSpPr>
        <p:spPr>
          <a:xfrm>
            <a:off x="762120" y="2666880"/>
            <a:ext cx="6349680" cy="146016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84" name="Picture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52560" y="2857680"/>
            <a:ext cx="456840" cy="45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AutoShape 8"/>
          <p:cNvSpPr/>
          <p:nvPr/>
        </p:nvSpPr>
        <p:spPr>
          <a:xfrm>
            <a:off x="1650960" y="2793960"/>
            <a:ext cx="5206680" cy="1206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情景一：极简番茄钟网页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需求描述：“帮我写一个极简番茄钟网页，森林背景，有白噪音按钮。”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生成结果：仅需几分钟，即可获得功能完整、可直接交互的</a:t>
            </a:r>
            <a:r>
              <a:rPr lang="en-US" sz="1300" b="0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HTML</a:t>
            </a:r>
            <a:r>
              <a:rPr lang="zh-CN" sz="1300" b="0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页面，无需配置环境。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6" name="AutoShape 9"/>
          <p:cNvSpPr/>
          <p:nvPr/>
        </p:nvSpPr>
        <p:spPr>
          <a:xfrm>
            <a:off x="762120" y="4381560"/>
            <a:ext cx="6349680" cy="146016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87" name="Picture 10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52560" y="4572000"/>
            <a:ext cx="456840" cy="45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8" name="AutoShape 11"/>
          <p:cNvSpPr/>
          <p:nvPr/>
        </p:nvSpPr>
        <p:spPr>
          <a:xfrm>
            <a:off x="1650960" y="4508640"/>
            <a:ext cx="5206680" cy="1206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情景二：个人图书管理应用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需求描述：“写一个个人图书管理应用，包含搜索、评分、阅读状态标记功能。”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生成结果：自动生成完整的应用骨架、数据模型与业务逻辑，直接进入功能迭代阶段。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89" name="Picture 12"/>
          <p:cNvPicPr/>
          <p:nvPr/>
        </p:nvPicPr>
        <p:blipFill>
          <a:blip r:embed="rId6"/>
          <a:srcRect l="0" t="33517" r="0" b="33517"/>
          <a:stretch/>
        </p:blipFill>
        <p:spPr>
          <a:xfrm>
            <a:off x="7620120" y="2666880"/>
            <a:ext cx="3301560" cy="2285640"/>
          </a:xfrm>
          <a:prstGeom prst="rect">
            <a:avLst/>
          </a:prstGeom>
          <a:noFill/>
          <a:ln w="12700">
            <a:solidFill>
              <a:srgbClr val="00ffff">
                <a:alpha val="50000"/>
              </a:srgbClr>
            </a:solidFill>
            <a:round/>
          </a:ln>
        </p:spPr>
      </p:pic>
      <p:sp>
        <p:nvSpPr>
          <p:cNvPr id="290" name="AutoShape 13"/>
          <p:cNvSpPr/>
          <p:nvPr/>
        </p:nvSpPr>
        <p:spPr>
          <a:xfrm>
            <a:off x="7620120" y="5207040"/>
            <a:ext cx="3301560" cy="1142640"/>
          </a:xfrm>
          <a:prstGeom prst="roundRect">
            <a:avLst>
              <a:gd name="adj" fmla="val 0"/>
            </a:avLst>
          </a:prstGeom>
          <a:solidFill>
            <a:srgbClr val="00ffff">
              <a:alpha val="12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91" name="AutoShape 14"/>
          <p:cNvSpPr/>
          <p:nvPr/>
        </p:nvSpPr>
        <p:spPr>
          <a:xfrm>
            <a:off x="7746840" y="5308560"/>
            <a:ext cx="3047760" cy="939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核心价值：</a:t>
            </a: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应用开发不再受限于资金和团队规模，你的想象力与需求描述的清晰度，才是创造的唯一边界。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93" name="AutoShape 3"/>
          <p:cNvSpPr/>
          <p:nvPr/>
        </p:nvSpPr>
        <p:spPr>
          <a:xfrm>
            <a:off x="762120" y="507960"/>
            <a:ext cx="1066752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个体创造力的真实爆发——</a:t>
            </a:r>
            <a:r>
              <a:rPr lang="en-US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Trae</a:t>
            </a: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论坛案例一览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4" name="AutoShape 4"/>
          <p:cNvSpPr/>
          <p:nvPr/>
        </p:nvSpPr>
        <p:spPr>
          <a:xfrm>
            <a:off x="762120" y="1650960"/>
            <a:ext cx="2476080" cy="342864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95" name="Picture 5"/>
          <p:cNvPicPr/>
          <p:nvPr/>
        </p:nvPicPr>
        <p:blipFill>
          <a:blip r:embed="rId2"/>
          <a:srcRect l="0" t="27496" r="0" b="27496"/>
          <a:stretch/>
        </p:blipFill>
        <p:spPr>
          <a:xfrm>
            <a:off x="888840" y="1778040"/>
            <a:ext cx="2222280" cy="1777680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296" name="AutoShape 6"/>
          <p:cNvSpPr/>
          <p:nvPr/>
        </p:nvSpPr>
        <p:spPr>
          <a:xfrm>
            <a:off x="888840" y="3809880"/>
            <a:ext cx="222228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01 / </a:t>
            </a: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个人生活赋能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从血压饮食助手、为家人开发的定制小程序，到记账与时间戳转换工具，</a:t>
            </a:r>
            <a:r>
              <a:rPr lang="en-US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正成为解决个人生活微小痛点的“瑞士军刀”。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7" name="AutoShape 7"/>
          <p:cNvSpPr/>
          <p:nvPr/>
        </p:nvSpPr>
        <p:spPr>
          <a:xfrm>
            <a:off x="3492360" y="1650960"/>
            <a:ext cx="2476080" cy="342864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98" name="Picture 8"/>
          <p:cNvPicPr/>
          <p:nvPr/>
        </p:nvPicPr>
        <p:blipFill>
          <a:blip r:embed="rId3"/>
          <a:srcRect l="14840" t="0" r="14840" b="0"/>
          <a:stretch/>
        </p:blipFill>
        <p:spPr>
          <a:xfrm>
            <a:off x="3619440" y="1778040"/>
            <a:ext cx="2222280" cy="1777680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299" name="AutoShape 9"/>
          <p:cNvSpPr/>
          <p:nvPr/>
        </p:nvSpPr>
        <p:spPr>
          <a:xfrm>
            <a:off x="3619440" y="3809880"/>
            <a:ext cx="222228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02 / </a:t>
            </a: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趣味游戏探索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从麻将游戏、微服务修仙到儿童英文打字游戏，开发者用</a:t>
            </a:r>
            <a:r>
              <a:rPr lang="en-US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重构游戏逻辑，让娱乐更具个性化与教育意义。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0" name="AutoShape 10"/>
          <p:cNvSpPr/>
          <p:nvPr/>
        </p:nvSpPr>
        <p:spPr>
          <a:xfrm>
            <a:off x="6222960" y="1650960"/>
            <a:ext cx="2476080" cy="342864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01" name="Picture 11"/>
          <p:cNvPicPr/>
          <p:nvPr/>
        </p:nvPicPr>
        <p:blipFill>
          <a:blip r:embed="rId4"/>
          <a:srcRect l="0" t="27489" r="0" b="27489"/>
          <a:stretch/>
        </p:blipFill>
        <p:spPr>
          <a:xfrm>
            <a:off x="6350040" y="1778040"/>
            <a:ext cx="2222280" cy="1777680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302" name="AutoShape 12"/>
          <p:cNvSpPr/>
          <p:nvPr/>
        </p:nvSpPr>
        <p:spPr>
          <a:xfrm>
            <a:off x="6350040" y="3809880"/>
            <a:ext cx="222228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03 / </a:t>
            </a: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创意表达工具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手写简信、摄影后期</a:t>
            </a:r>
            <a:r>
              <a:rPr lang="en-US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XTFOTO</a:t>
            </a:r>
            <a:r>
              <a:rPr lang="zh-CN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、灵喵</a:t>
            </a:r>
            <a:r>
              <a:rPr lang="en-US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排版系统，</a:t>
            </a:r>
            <a:r>
              <a:rPr lang="en-US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成为创作者的得力助手，让个人风格的表达更加自由和高效。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3" name="AutoShape 13"/>
          <p:cNvSpPr/>
          <p:nvPr/>
        </p:nvSpPr>
        <p:spPr>
          <a:xfrm>
            <a:off x="8953560" y="1650960"/>
            <a:ext cx="2476080" cy="342864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04" name="Picture 14"/>
          <p:cNvPicPr/>
          <p:nvPr/>
        </p:nvPicPr>
        <p:blipFill>
          <a:blip r:embed="rId5"/>
          <a:srcRect l="0" t="24998" r="0" b="24998"/>
          <a:stretch/>
        </p:blipFill>
        <p:spPr>
          <a:xfrm>
            <a:off x="9080640" y="1778040"/>
            <a:ext cx="2222280" cy="1777680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305" name="AutoShape 15"/>
          <p:cNvSpPr/>
          <p:nvPr/>
        </p:nvSpPr>
        <p:spPr>
          <a:xfrm>
            <a:off x="9080640" y="3809880"/>
            <a:ext cx="222228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04 / </a:t>
            </a: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身心管理革新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情绪日记本</a:t>
            </a:r>
            <a:r>
              <a:rPr lang="en-US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LALADIARY</a:t>
            </a:r>
            <a:r>
              <a:rPr lang="zh-CN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、宠物配料表、本地文件智能管理工具，</a:t>
            </a:r>
            <a:r>
              <a:rPr lang="en-US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2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深入个人管理场景，关照生活的每一个细节。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6" name="AutoShape 16"/>
          <p:cNvSpPr/>
          <p:nvPr/>
        </p:nvSpPr>
        <p:spPr>
          <a:xfrm>
            <a:off x="762120" y="5460840"/>
            <a:ext cx="10667520" cy="101556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07" name="Picture 17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1015920" y="5689440"/>
            <a:ext cx="558360" cy="55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AutoShape 18"/>
          <p:cNvSpPr/>
          <p:nvPr/>
        </p:nvSpPr>
        <p:spPr>
          <a:xfrm>
            <a:off x="1905120" y="5562720"/>
            <a:ext cx="9143640" cy="81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05 / </a:t>
            </a: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社交连接重构：</a:t>
            </a: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打破傲慢与偏见的社交匹配工具、小红书网页版辅助工具、旅行攻略</a:t>
            </a:r>
            <a:r>
              <a:rPr lang="en-US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生成器……这些工具正在用算法重塑人与人、人与信息的连接方式，让社交更真诚，探索更高效。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10" name="AutoShape 3"/>
          <p:cNvSpPr/>
          <p:nvPr/>
        </p:nvSpPr>
        <p:spPr>
          <a:xfrm>
            <a:off x="762120" y="507960"/>
            <a:ext cx="10667520" cy="571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不止于此：学习与工作中的创造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11" name="Picture 4"/>
          <p:cNvPicPr/>
          <p:nvPr/>
        </p:nvPicPr>
        <p:blipFill>
          <a:blip r:embed="rId2"/>
          <a:srcRect l="0" t="22896" r="0" b="22896"/>
          <a:stretch/>
        </p:blipFill>
        <p:spPr>
          <a:xfrm>
            <a:off x="762120" y="1650960"/>
            <a:ext cx="5206680" cy="2031480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312" name="AutoShape 5"/>
          <p:cNvSpPr/>
          <p:nvPr/>
        </p:nvSpPr>
        <p:spPr>
          <a:xfrm>
            <a:off x="762120" y="3936960"/>
            <a:ext cx="520668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学习向：</a:t>
            </a:r>
            <a:r>
              <a:rPr lang="en-US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34</a:t>
            </a:r>
            <a:r>
              <a:rPr lang="zh-CN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个创意实践，探索知识边界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313" name="Connector 6"/>
          <p:cNvCxnSpPr/>
          <p:nvPr/>
        </p:nvCxnSpPr>
        <p:spPr>
          <a:xfrm>
            <a:off x="761760" y="4444920"/>
            <a:ext cx="5207400" cy="360"/>
          </a:xfrm>
          <a:prstGeom prst="straightConnector1">
            <a:avLst/>
          </a:prstGeom>
          <a:ln w="12700">
            <a:solidFill>
              <a:srgbClr val="00ffff">
                <a:alpha val="30000"/>
              </a:srgbClr>
            </a:solidFill>
            <a:round/>
          </a:ln>
        </p:spPr>
      </p:cxnSp>
      <p:sp>
        <p:nvSpPr>
          <p:cNvPr id="314" name="AutoShape 7"/>
          <p:cNvSpPr/>
          <p:nvPr/>
        </p:nvSpPr>
        <p:spPr>
          <a:xfrm>
            <a:off x="762120" y="4572000"/>
            <a:ext cx="5206680" cy="1079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从高中生围棋对弈网站、</a:t>
            </a: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作业陪伴机器人，到</a:t>
            </a: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0</a:t>
            </a: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基础整站开发与求职</a:t>
            </a: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面试官练手，再到研途智选保研助手，学生群体正用</a:t>
            </a: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将奇思妙想转化为解决实际学习痛点的工具，让知识应用更具实践价值。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315" name="Connector 8"/>
          <p:cNvCxnSpPr/>
          <p:nvPr/>
        </p:nvCxnSpPr>
        <p:spPr>
          <a:xfrm>
            <a:off x="6159240" y="1650960"/>
            <a:ext cx="360" cy="4064400"/>
          </a:xfrm>
          <a:prstGeom prst="straightConnector1">
            <a:avLst/>
          </a:prstGeom>
          <a:ln w="12700">
            <a:solidFill>
              <a:srgbClr val="00ffff">
                <a:alpha val="15000"/>
              </a:srgbClr>
            </a:solidFill>
            <a:prstDash val="dash"/>
            <a:round/>
          </a:ln>
        </p:spPr>
      </p:cxnSp>
      <p:pic>
        <p:nvPicPr>
          <p:cNvPr id="316" name="Picture 9"/>
          <p:cNvPicPr/>
          <p:nvPr/>
        </p:nvPicPr>
        <p:blipFill>
          <a:blip r:embed="rId3"/>
          <a:srcRect l="0" t="14878" r="0" b="14878"/>
          <a:stretch/>
        </p:blipFill>
        <p:spPr>
          <a:xfrm>
            <a:off x="6350040" y="1650960"/>
            <a:ext cx="5206680" cy="2031480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317" name="AutoShape 10"/>
          <p:cNvSpPr/>
          <p:nvPr/>
        </p:nvSpPr>
        <p:spPr>
          <a:xfrm>
            <a:off x="6350040" y="3936960"/>
            <a:ext cx="520668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企业向：</a:t>
            </a:r>
            <a:r>
              <a:rPr lang="en-US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18</a:t>
            </a:r>
            <a:r>
              <a:rPr lang="zh-CN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个落地案例，重塑业务流程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318" name="Connector 11"/>
          <p:cNvCxnSpPr/>
          <p:nvPr/>
        </p:nvCxnSpPr>
        <p:spPr>
          <a:xfrm>
            <a:off x="6349680" y="4444920"/>
            <a:ext cx="5207400" cy="360"/>
          </a:xfrm>
          <a:prstGeom prst="straightConnector1">
            <a:avLst/>
          </a:prstGeom>
          <a:ln w="12700">
            <a:solidFill>
              <a:srgbClr val="00ffff">
                <a:alpha val="30000"/>
              </a:srgbClr>
            </a:solidFill>
            <a:round/>
          </a:ln>
        </p:spPr>
      </p:cxnSp>
      <p:sp>
        <p:nvSpPr>
          <p:cNvPr id="319" name="AutoShape 12"/>
          <p:cNvSpPr/>
          <p:nvPr/>
        </p:nvSpPr>
        <p:spPr>
          <a:xfrm>
            <a:off x="6350040" y="4572000"/>
            <a:ext cx="5206680" cy="1079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覆盖</a:t>
            </a: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MyAiErp</a:t>
            </a: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贸易管理、</a:t>
            </a: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IDC</a:t>
            </a: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机柜资产系统、智能显示器检测，乃至</a:t>
            </a: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驱动的低代码平台与健身</a:t>
            </a: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SaaS</a:t>
            </a: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数据决策系统。</a:t>
            </a: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已深度渗透进企业运营核心，赋能更高效的管理决策与全流程业务优化。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0" name="AutoShape 13"/>
          <p:cNvSpPr/>
          <p:nvPr/>
        </p:nvSpPr>
        <p:spPr>
          <a:xfrm>
            <a:off x="762120" y="5842080"/>
            <a:ext cx="10794600" cy="761760"/>
          </a:xfrm>
          <a:prstGeom prst="roundRect">
            <a:avLst>
              <a:gd name="adj" fmla="val 0"/>
            </a:avLst>
          </a:prstGeom>
          <a:solidFill>
            <a:srgbClr val="00ffff">
              <a:alpha val="10000"/>
            </a:srgbClr>
          </a:solidFill>
          <a:ln w="12700">
            <a:solidFill>
              <a:srgbClr val="00ffff">
                <a:alpha val="5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21" name="Picture 14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52560" y="5994360"/>
            <a:ext cx="456840" cy="45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2" name="AutoShape 15"/>
          <p:cNvSpPr/>
          <p:nvPr/>
        </p:nvSpPr>
        <p:spPr>
          <a:xfrm>
            <a:off x="1650960" y="5905440"/>
            <a:ext cx="965160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核心趋势洞察：</a:t>
            </a:r>
            <a:r>
              <a:rPr lang="en-US" sz="15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5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正在极速模糊“专业开发者”与“有想法的领域专家”的界限，让每一个拥有解决问题意愿的人，都能跨越技术鸿沟实现创造。</a:t>
            </a:r>
            <a:endParaRPr lang="en-US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24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案例特写：胡彦斌与他的粉丝</a:t>
            </a:r>
            <a:r>
              <a:rPr lang="en-US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App</a:t>
            </a: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「彦火」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25" name="Picture 4"/>
          <p:cNvPicPr/>
          <p:nvPr/>
        </p:nvPicPr>
        <p:blipFill>
          <a:blip r:embed="rId2"/>
          <a:srcRect l="0" t="14011" r="0" b="14011"/>
          <a:stretch/>
        </p:blipFill>
        <p:spPr>
          <a:xfrm>
            <a:off x="762120" y="1650960"/>
            <a:ext cx="2666520" cy="2793600"/>
          </a:xfrm>
          <a:prstGeom prst="rect">
            <a:avLst/>
          </a:prstGeom>
          <a:noFill/>
          <a:ln w="12700">
            <a:solidFill>
              <a:srgbClr val="00ffff">
                <a:alpha val="50000"/>
              </a:srgbClr>
            </a:solidFill>
            <a:round/>
          </a:ln>
        </p:spPr>
      </p:pic>
      <p:pic>
        <p:nvPicPr>
          <p:cNvPr id="326" name="Picture 5"/>
          <p:cNvPicPr/>
          <p:nvPr/>
        </p:nvPicPr>
        <p:blipFill>
          <a:blip r:embed="rId3"/>
          <a:srcRect l="5740" t="0" r="5740" b="0"/>
          <a:stretch/>
        </p:blipFill>
        <p:spPr>
          <a:xfrm>
            <a:off x="3683160" y="1650960"/>
            <a:ext cx="2666520" cy="2793600"/>
          </a:xfrm>
          <a:prstGeom prst="rect">
            <a:avLst/>
          </a:prstGeom>
          <a:noFill/>
          <a:ln w="12700">
            <a:solidFill>
              <a:srgbClr val="00ffff">
                <a:alpha val="50000"/>
              </a:srgbClr>
            </a:solidFill>
            <a:round/>
          </a:ln>
        </p:spPr>
      </p:pic>
      <p:sp>
        <p:nvSpPr>
          <p:cNvPr id="327" name="AutoShape 6"/>
          <p:cNvSpPr/>
          <p:nvPr/>
        </p:nvSpPr>
        <p:spPr>
          <a:xfrm>
            <a:off x="762120" y="4699080"/>
            <a:ext cx="558756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fffff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非科班出身的歌手胡彦斌，从零开始学习编码，仅用</a:t>
            </a:r>
            <a:r>
              <a:rPr lang="en-US" sz="1300" b="0" u="none" strike="noStrike">
                <a:solidFill>
                  <a:srgbClr val="ffffff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45</a:t>
            </a:r>
            <a:r>
              <a:rPr lang="zh-CN" sz="1300" b="0" u="none" strike="noStrike">
                <a:solidFill>
                  <a:srgbClr val="ffffff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天就独立完成了这款专属粉丝</a:t>
            </a:r>
            <a:r>
              <a:rPr lang="en-US" sz="1300" b="0" u="none" strike="noStrike">
                <a:solidFill>
                  <a:srgbClr val="ffffff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App</a:t>
            </a:r>
            <a:r>
              <a:rPr lang="zh-CN" sz="1300" b="0" u="none" strike="noStrike">
                <a:solidFill>
                  <a:srgbClr val="ffffff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的开发，将技术与热爱完美结合，为粉丝构建了独一无二的精神家园。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328" name="Connector 7"/>
          <p:cNvCxnSpPr/>
          <p:nvPr/>
        </p:nvCxnSpPr>
        <p:spPr>
          <a:xfrm>
            <a:off x="6730920" y="1650960"/>
            <a:ext cx="360" cy="4064400"/>
          </a:xfrm>
          <a:prstGeom prst="straightConnector1">
            <a:avLst/>
          </a:prstGeom>
          <a:ln w="12700">
            <a:solidFill>
              <a:srgbClr val="00ffff">
                <a:alpha val="30000"/>
              </a:srgbClr>
            </a:solidFill>
            <a:prstDash val="dash"/>
            <a:round/>
          </a:ln>
        </p:spPr>
      </p:cxnSp>
      <p:sp>
        <p:nvSpPr>
          <p:cNvPr id="329" name="AutoShape 8"/>
          <p:cNvSpPr/>
          <p:nvPr/>
        </p:nvSpPr>
        <p:spPr>
          <a:xfrm>
            <a:off x="6985080" y="1650960"/>
            <a:ext cx="4571640" cy="120600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30" name="Picture 9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7175520" y="1803240"/>
            <a:ext cx="3045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1" name="AutoShape 10"/>
          <p:cNvSpPr/>
          <p:nvPr/>
        </p:nvSpPr>
        <p:spPr>
          <a:xfrm>
            <a:off x="7620120" y="1778040"/>
            <a:ext cx="3809520" cy="952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开发者与周期：</a:t>
            </a:r>
            <a:r>
              <a:rPr lang="zh-CN" sz="1400" b="0" u="none" strike="noStrike">
                <a:solidFill>
                  <a:srgbClr val="e6e6e6"/>
                </a:solidFill>
                <a:effectLst/>
                <a:uFillTx/>
                <a:latin typeface="Noto Sans SC"/>
                <a:ea typeface="Noto Sans SC"/>
              </a:rPr>
              <a:t>歌手胡彦斌（非专业程序员），在日程爆满的情况下，仅耗时约</a:t>
            </a:r>
            <a:r>
              <a:rPr lang="en-US" sz="1400" b="0" u="none" strike="noStrike">
                <a:solidFill>
                  <a:srgbClr val="e6e6e6"/>
                </a:solidFill>
                <a:effectLst/>
                <a:uFillTx/>
                <a:latin typeface="Noto Sans SC"/>
                <a:ea typeface="Noto Sans SC"/>
              </a:rPr>
              <a:t>45</a:t>
            </a:r>
            <a:r>
              <a:rPr lang="zh-CN" sz="1400" b="0" u="none" strike="noStrike">
                <a:solidFill>
                  <a:srgbClr val="e6e6e6"/>
                </a:solidFill>
                <a:effectLst/>
                <a:uFillTx/>
                <a:latin typeface="Noto Sans SC"/>
                <a:ea typeface="Noto Sans SC"/>
              </a:rPr>
              <a:t>天独立完成了从构思到落地的全过程。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2" name="AutoShape 11"/>
          <p:cNvSpPr/>
          <p:nvPr/>
        </p:nvSpPr>
        <p:spPr>
          <a:xfrm>
            <a:off x="6985080" y="3048120"/>
            <a:ext cx="4571640" cy="120600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33" name="Picture 12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7175520" y="3200400"/>
            <a:ext cx="3045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4" name="AutoShape 13"/>
          <p:cNvSpPr/>
          <p:nvPr/>
        </p:nvSpPr>
        <p:spPr>
          <a:xfrm>
            <a:off x="7620120" y="3174840"/>
            <a:ext cx="3809520" cy="952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核心开发动机：</a:t>
            </a:r>
            <a:r>
              <a:rPr lang="zh-CN" sz="1400" b="0" u="none" strike="noStrike">
                <a:solidFill>
                  <a:srgbClr val="e6e6e6"/>
                </a:solidFill>
                <a:effectLst/>
                <a:uFillTx/>
                <a:latin typeface="Noto Sans SC"/>
                <a:ea typeface="Noto Sans SC"/>
              </a:rPr>
              <a:t>不满于现有公共平台的割裂感，希望为粉丝打造一个专属、私密、深度联结的互动社区，建立像家人一样的紧密关系。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5" name="AutoShape 14"/>
          <p:cNvSpPr/>
          <p:nvPr/>
        </p:nvSpPr>
        <p:spPr>
          <a:xfrm>
            <a:off x="6985080" y="4444920"/>
            <a:ext cx="4571640" cy="120600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36" name="Picture 15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7175520" y="4597560"/>
            <a:ext cx="3045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7" name="AutoShape 16"/>
          <p:cNvSpPr/>
          <p:nvPr/>
        </p:nvSpPr>
        <p:spPr>
          <a:xfrm>
            <a:off x="7620120" y="4572000"/>
            <a:ext cx="3809520" cy="952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专属功能体系：</a:t>
            </a:r>
            <a:r>
              <a:rPr lang="zh-CN" sz="1400" b="0" u="none" strike="noStrike">
                <a:solidFill>
                  <a:srgbClr val="e6e6e6"/>
                </a:solidFill>
                <a:effectLst/>
                <a:uFillTx/>
                <a:latin typeface="Noto Sans SC"/>
                <a:ea typeface="Noto Sans SC"/>
              </a:rPr>
              <a:t>包含巡演地图打卡、虚拟成长体系“光焰值”，以及独家内容发布渠道，构建了完整的粉丝互动生态闭环。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8" name="AutoShape 17"/>
          <p:cNvSpPr/>
          <p:nvPr/>
        </p:nvSpPr>
        <p:spPr>
          <a:xfrm>
            <a:off x="762120" y="5905440"/>
            <a:ext cx="10667520" cy="698040"/>
          </a:xfrm>
          <a:prstGeom prst="roundRect">
            <a:avLst>
              <a:gd name="adj" fmla="val 0"/>
            </a:avLst>
          </a:prstGeom>
          <a:solidFill>
            <a:srgbClr val="00ffff">
              <a:alpha val="15000"/>
            </a:srgbClr>
          </a:solidFill>
          <a:ln w="12700">
            <a:solidFill>
              <a:srgbClr val="00ffff">
                <a:alpha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39" name="AutoShape 18"/>
          <p:cNvSpPr/>
          <p:nvPr/>
        </p:nvSpPr>
        <p:spPr>
          <a:xfrm>
            <a:off x="952560" y="5994360"/>
            <a:ext cx="1028664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5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核心启示：</a:t>
            </a:r>
            <a:r>
              <a:rPr lang="zh-CN" sz="1400" b="0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连明星都能用</a:t>
            </a: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为热爱打造主场，你也完全有能力摆脱现有平台的限制，用技术构建属于自己的连接与影响力。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cxnSp>
        <p:nvCxnSpPr>
          <p:cNvPr id="341" name="Connector 7"/>
          <p:cNvCxnSpPr/>
          <p:nvPr/>
        </p:nvCxnSpPr>
        <p:spPr>
          <a:xfrm>
            <a:off x="6730920" y="1650960"/>
            <a:ext cx="360" cy="4064400"/>
          </a:xfrm>
          <a:prstGeom prst="straightConnector1">
            <a:avLst/>
          </a:prstGeom>
          <a:ln w="12700">
            <a:solidFill>
              <a:srgbClr val="00ffff">
                <a:alpha val="30000"/>
              </a:srgbClr>
            </a:solidFill>
            <a:prstDash val="dash"/>
            <a:round/>
          </a:ln>
        </p:spPr>
      </p:cxnSp>
      <p:sp>
        <p:nvSpPr>
          <p:cNvPr id="342" name="AutoShape 17"/>
          <p:cNvSpPr/>
          <p:nvPr/>
        </p:nvSpPr>
        <p:spPr>
          <a:xfrm>
            <a:off x="762120" y="5905440"/>
            <a:ext cx="10667520" cy="698040"/>
          </a:xfrm>
          <a:prstGeom prst="roundRect">
            <a:avLst>
              <a:gd name="adj" fmla="val 0"/>
            </a:avLst>
          </a:prstGeom>
          <a:solidFill>
            <a:srgbClr val="00ffff">
              <a:alpha val="15000"/>
            </a:srgbClr>
          </a:solidFill>
          <a:ln w="12700">
            <a:solidFill>
              <a:srgbClr val="00ffff">
                <a:alpha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43" name="AutoShape 18"/>
          <p:cNvSpPr/>
          <p:nvPr/>
        </p:nvSpPr>
        <p:spPr>
          <a:xfrm>
            <a:off x="952560" y="5994360"/>
            <a:ext cx="1028664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</a:pPr>
            <a:r>
              <a:rPr lang="zh-CN" sz="15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核心启示：</a:t>
            </a:r>
            <a:r>
              <a:rPr lang="en-US" sz="1400" b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 </a:t>
            </a:r>
            <a:r>
              <a:rPr lang="en-US" sz="1400" b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AI </a:t>
            </a:r>
            <a:r>
              <a:rPr lang="zh-CN" sz="1400" b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不是取代关系</a:t>
            </a:r>
            <a:r>
              <a:rPr lang="en-US" sz="1400" b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,</a:t>
            </a:r>
            <a:r>
              <a:rPr lang="zh-CN" sz="1400" b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而是增强关系。  </a:t>
            </a:r>
            <a:r>
              <a:rPr lang="en-US" sz="1400" b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·  </a:t>
            </a:r>
            <a:r>
              <a:rPr lang="zh-CN" sz="1400" b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越复杂的学科</a:t>
            </a:r>
            <a:r>
              <a:rPr lang="en-US" sz="1400" b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,</a:t>
            </a:r>
            <a:r>
              <a:rPr lang="zh-CN" sz="1400" b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这种关系越明显。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Arial"/>
              </a:rPr>
              <a:t>影像科的反直觉：</a:t>
            </a:r>
            <a:r>
              <a:rPr lang="en-US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Arial"/>
              </a:rPr>
              <a:t>AI</a:t>
            </a: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Arial"/>
              </a:rPr>
              <a:t>让医生更被需要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Text 5"/>
          <p:cNvSpPr/>
          <p:nvPr/>
        </p:nvSpPr>
        <p:spPr>
          <a:xfrm>
            <a:off x="762120" y="1422360"/>
            <a:ext cx="8229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4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美国影像科医院供不应求  </a:t>
            </a:r>
            <a:r>
              <a:rPr lang="en-US" sz="14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·  </a:t>
            </a:r>
            <a:r>
              <a:rPr lang="zh-CN" sz="14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学科越复杂</a:t>
            </a:r>
            <a:r>
              <a:rPr lang="en-US" sz="14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,AI </a:t>
            </a:r>
            <a:r>
              <a:rPr lang="zh-CN" sz="14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越增加对人力判断的需求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Shape 6"/>
          <p:cNvSpPr/>
          <p:nvPr/>
        </p:nvSpPr>
        <p:spPr>
          <a:xfrm>
            <a:off x="762120" y="1925280"/>
            <a:ext cx="5304960" cy="3334680"/>
          </a:xfrm>
          <a:prstGeom prst="roundRect">
            <a:avLst>
              <a:gd name="adj" fmla="val 3333"/>
            </a:avLst>
          </a:prstGeom>
          <a:solidFill>
            <a:srgbClr val="0b1b33"/>
          </a:solidFill>
          <a:ln w="9525">
            <a:solidFill>
              <a:srgbClr val="00d4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7" name="Shape 7"/>
          <p:cNvSpPr/>
          <p:nvPr/>
        </p:nvSpPr>
        <p:spPr>
          <a:xfrm>
            <a:off x="762120" y="1925280"/>
            <a:ext cx="5304960" cy="411120"/>
          </a:xfrm>
          <a:prstGeom prst="rect">
            <a:avLst/>
          </a:prstGeom>
          <a:solidFill>
            <a:srgbClr val="00d4ff">
              <a:alpha val="25000"/>
            </a:srgbClr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Text 8"/>
          <p:cNvSpPr/>
          <p:nvPr/>
        </p:nvSpPr>
        <p:spPr>
          <a:xfrm>
            <a:off x="990720" y="1925280"/>
            <a:ext cx="36572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100" b="1" u="none" spc="400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THE US RADIOLOGY CASE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Text 9"/>
          <p:cNvSpPr/>
          <p:nvPr/>
        </p:nvSpPr>
        <p:spPr>
          <a:xfrm>
            <a:off x="990720" y="2473920"/>
            <a:ext cx="5482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1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供给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Text 10"/>
          <p:cNvSpPr/>
          <p:nvPr/>
        </p:nvSpPr>
        <p:spPr>
          <a:xfrm>
            <a:off x="4099680" y="2473920"/>
            <a:ext cx="5482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lang="zh-CN" sz="1100" b="0" u="none" strike="noStrike">
                <a:solidFill>
                  <a:srgbClr val="7b61ff"/>
                </a:solidFill>
                <a:effectLst/>
                <a:uFillTx/>
                <a:latin typeface="Microsoft YaHei"/>
                <a:ea typeface="Microsoft YaHei"/>
              </a:rPr>
              <a:t>需求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Shape 11"/>
          <p:cNvSpPr/>
          <p:nvPr/>
        </p:nvSpPr>
        <p:spPr>
          <a:xfrm>
            <a:off x="990720" y="2839680"/>
            <a:ext cx="1096920" cy="164160"/>
          </a:xfrm>
          <a:prstGeom prst="rect">
            <a:avLst/>
          </a:prstGeom>
          <a:solidFill>
            <a:srgbClr val="8da9c4"/>
          </a:solidFill>
          <a:ln w="12700">
            <a:solidFill>
              <a:srgbClr val="8da9c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Text 12"/>
          <p:cNvSpPr/>
          <p:nvPr/>
        </p:nvSpPr>
        <p:spPr>
          <a:xfrm>
            <a:off x="990720" y="3040920"/>
            <a:ext cx="22856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900" b="0" u="none" spc="201" strike="noStrike">
                <a:solidFill>
                  <a:srgbClr val="8da9c4"/>
                </a:solidFill>
                <a:effectLst/>
                <a:uFillTx/>
                <a:latin typeface="Arial"/>
                <a:ea typeface="Arial"/>
              </a:rPr>
              <a:t>人力  </a:t>
            </a:r>
            <a:r>
              <a:rPr lang="en-US" sz="900" b="0" u="none" spc="201" strike="noStrike">
                <a:solidFill>
                  <a:srgbClr val="8da9c4"/>
                </a:solidFill>
                <a:effectLst/>
                <a:uFillTx/>
                <a:latin typeface="Arial"/>
                <a:ea typeface="Arial"/>
              </a:rPr>
              <a:t>/  Limited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Shape 13"/>
          <p:cNvSpPr/>
          <p:nvPr/>
        </p:nvSpPr>
        <p:spPr>
          <a:xfrm>
            <a:off x="990720" y="3434040"/>
            <a:ext cx="3291480" cy="164160"/>
          </a:xfrm>
          <a:prstGeom prst="rect">
            <a:avLst/>
          </a:prstGeom>
          <a:solidFill>
            <a:srgbClr val="7b61ff"/>
          </a:solidFill>
          <a:ln w="12700">
            <a:solidFill>
              <a:srgbClr val="7b6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4" name="Text 14"/>
          <p:cNvSpPr/>
          <p:nvPr/>
        </p:nvSpPr>
        <p:spPr>
          <a:xfrm>
            <a:off x="990720" y="3635280"/>
            <a:ext cx="3200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900" b="0" u="none" spc="201" strike="noStrike">
                <a:solidFill>
                  <a:srgbClr val="7b61ff"/>
                </a:solidFill>
                <a:effectLst/>
                <a:uFillTx/>
                <a:latin typeface="Arial"/>
                <a:ea typeface="Arial"/>
              </a:rPr>
              <a:t>影像诊断需求  </a:t>
            </a:r>
            <a:r>
              <a:rPr lang="en-US" sz="900" b="0" u="none" spc="201" strike="noStrike">
                <a:solidFill>
                  <a:srgbClr val="7b61ff"/>
                </a:solidFill>
                <a:effectLst/>
                <a:uFillTx/>
                <a:latin typeface="Arial"/>
                <a:ea typeface="Arial"/>
              </a:rPr>
              <a:t>/  Growing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Shape 15"/>
          <p:cNvSpPr/>
          <p:nvPr/>
        </p:nvSpPr>
        <p:spPr>
          <a:xfrm>
            <a:off x="990720" y="4028400"/>
            <a:ext cx="36360" cy="50256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" name="Text 16"/>
          <p:cNvSpPr/>
          <p:nvPr/>
        </p:nvSpPr>
        <p:spPr>
          <a:xfrm>
            <a:off x="1127880" y="3982680"/>
            <a:ext cx="36572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300" b="1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有了 </a:t>
            </a:r>
            <a:r>
              <a:rPr lang="en-US" sz="1300" b="1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AI </a:t>
            </a:r>
            <a:r>
              <a:rPr lang="zh-CN" sz="1300" b="1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辅助  →  反倒更需要  医生的判断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" name="Text 17"/>
          <p:cNvSpPr/>
          <p:nvPr/>
        </p:nvSpPr>
        <p:spPr>
          <a:xfrm>
            <a:off x="1127880" y="4257000"/>
            <a:ext cx="3657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0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复杂学科里</a:t>
            </a:r>
            <a:r>
              <a:rPr lang="en-US" sz="10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,AI </a:t>
            </a:r>
            <a:r>
              <a:rPr lang="zh-CN" sz="10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把初始筛选做掉</a:t>
            </a:r>
            <a:r>
              <a:rPr lang="en-US" sz="10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,</a:t>
            </a:r>
            <a:r>
              <a:rPr lang="zh-CN" sz="10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把 最难的判断 留给人类。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Text 18"/>
          <p:cNvSpPr/>
          <p:nvPr/>
        </p:nvSpPr>
        <p:spPr>
          <a:xfrm>
            <a:off x="6962760" y="1925280"/>
            <a:ext cx="39315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400" b="1" u="none" spc="300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两种叙事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Shape 19"/>
          <p:cNvSpPr/>
          <p:nvPr/>
        </p:nvSpPr>
        <p:spPr>
          <a:xfrm>
            <a:off x="6926760" y="2336760"/>
            <a:ext cx="4503240" cy="1325520"/>
          </a:xfrm>
          <a:prstGeom prst="roundRect">
            <a:avLst>
              <a:gd name="adj" fmla="val 7619"/>
            </a:avLst>
          </a:prstGeom>
          <a:solidFill>
            <a:srgbClr val="0b1b33"/>
          </a:solidFill>
          <a:ln w="9525">
            <a:solidFill>
              <a:srgbClr val="8da9c4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0" name="Text 20"/>
          <p:cNvSpPr/>
          <p:nvPr/>
        </p:nvSpPr>
        <p:spPr>
          <a:xfrm>
            <a:off x="7109280" y="2565360"/>
            <a:ext cx="418680" cy="67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lang="en-US" sz="2200" b="1" u="none" strike="noStrike">
                <a:solidFill>
                  <a:srgbClr val="8da9c4"/>
                </a:solidFill>
                <a:effectLst/>
                <a:uFillTx/>
                <a:latin typeface="Arial"/>
                <a:ea typeface="Arial"/>
              </a:rPr>
              <a:t>X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Text 21"/>
          <p:cNvSpPr/>
          <p:nvPr/>
        </p:nvSpPr>
        <p:spPr>
          <a:xfrm>
            <a:off x="7566840" y="2473920"/>
            <a:ext cx="3560400" cy="5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300" b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取代叙事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Text 22"/>
          <p:cNvSpPr/>
          <p:nvPr/>
        </p:nvSpPr>
        <p:spPr>
          <a:xfrm>
            <a:off x="7566840" y="2748240"/>
            <a:ext cx="3560400" cy="5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0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AI </a:t>
            </a:r>
            <a:r>
              <a:rPr lang="zh-CN" sz="10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来了</a:t>
            </a:r>
            <a:r>
              <a:rPr lang="en-US" sz="10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,</a:t>
            </a:r>
            <a:r>
              <a:rPr lang="zh-CN" sz="10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医生会失业  </a:t>
            </a:r>
            <a:r>
              <a:rPr lang="en-US" sz="10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·  </a:t>
            </a:r>
            <a:r>
              <a:rPr lang="zh-CN" sz="10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自动化 </a:t>
            </a:r>
            <a:r>
              <a:rPr lang="en-US" sz="10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= </a:t>
            </a:r>
            <a:r>
              <a:rPr lang="zh-CN" sz="10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替代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Text 23"/>
          <p:cNvSpPr/>
          <p:nvPr/>
        </p:nvSpPr>
        <p:spPr>
          <a:xfrm>
            <a:off x="7566840" y="2976840"/>
            <a:ext cx="3560400" cy="5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000" b="1" i="1" u="none" strike="noStrike">
                <a:solidFill>
                  <a:srgbClr val="7b61ff"/>
                </a:solidFill>
                <a:effectLst/>
                <a:uFillTx/>
                <a:latin typeface="Microsoft YaHei"/>
                <a:ea typeface="Microsoft YaHei"/>
              </a:rPr>
              <a:t>现实  </a:t>
            </a:r>
            <a:r>
              <a:rPr lang="en-US" sz="1000" b="1" i="1" u="none" strike="noStrike">
                <a:solidFill>
                  <a:srgbClr val="7b61ff"/>
                </a:solidFill>
                <a:effectLst/>
                <a:uFillTx/>
                <a:latin typeface="Microsoft YaHei"/>
                <a:ea typeface="Microsoft YaHei"/>
              </a:rPr>
              <a:t>·  </a:t>
            </a:r>
            <a:r>
              <a:rPr lang="zh-CN" sz="1000" b="1" i="1" u="none" strike="noStrike">
                <a:solidFill>
                  <a:srgbClr val="7b61ff"/>
                </a:solidFill>
                <a:effectLst/>
                <a:uFillTx/>
                <a:latin typeface="Microsoft YaHei"/>
                <a:ea typeface="Microsoft YaHei"/>
              </a:rPr>
              <a:t>影像科医生需求反而上升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Shape 24"/>
          <p:cNvSpPr/>
          <p:nvPr/>
        </p:nvSpPr>
        <p:spPr>
          <a:xfrm>
            <a:off x="6926760" y="3714120"/>
            <a:ext cx="4503240" cy="1545840"/>
          </a:xfrm>
          <a:prstGeom prst="roundRect">
            <a:avLst>
              <a:gd name="adj" fmla="val 7619"/>
            </a:avLst>
          </a:prstGeom>
          <a:solidFill>
            <a:srgbClr val="0b1b33"/>
          </a:solidFill>
          <a:ln w="9525">
            <a:solidFill>
              <a:srgbClr val="00d4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" name="Text 25"/>
          <p:cNvSpPr/>
          <p:nvPr/>
        </p:nvSpPr>
        <p:spPr>
          <a:xfrm>
            <a:off x="7109280" y="4015080"/>
            <a:ext cx="418680" cy="67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lang="en-US" sz="2200" b="1" u="none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V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" name="Text 26"/>
          <p:cNvSpPr/>
          <p:nvPr/>
        </p:nvSpPr>
        <p:spPr>
          <a:xfrm>
            <a:off x="7566840" y="3809520"/>
            <a:ext cx="3560400" cy="5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300" b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增强叙事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" name="Text 27"/>
          <p:cNvSpPr/>
          <p:nvPr/>
        </p:nvSpPr>
        <p:spPr>
          <a:xfrm>
            <a:off x="7566840" y="4197960"/>
            <a:ext cx="3560400" cy="5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000" b="0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AI </a:t>
            </a:r>
            <a:r>
              <a:rPr lang="zh-CN" sz="1000" b="0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接管重复劳动  </a:t>
            </a:r>
            <a:r>
              <a:rPr lang="en-US" sz="1000" b="0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·  </a:t>
            </a:r>
            <a:r>
              <a:rPr lang="zh-CN" sz="1000" b="0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人类专注判断与决策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Text 28"/>
          <p:cNvSpPr/>
          <p:nvPr/>
        </p:nvSpPr>
        <p:spPr>
          <a:xfrm>
            <a:off x="7566840" y="4426560"/>
            <a:ext cx="3560400" cy="5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000" b="1" i="1" u="none" strike="noStrike">
                <a:solidFill>
                  <a:srgbClr val="7b61ff"/>
                </a:solidFill>
                <a:effectLst/>
                <a:uFillTx/>
                <a:latin typeface="Microsoft YaHei"/>
                <a:ea typeface="Microsoft YaHei"/>
              </a:rPr>
              <a:t>超级个体  </a:t>
            </a:r>
            <a:r>
              <a:rPr lang="en-US" sz="1000" b="1" i="1" u="none" strike="noStrike">
                <a:solidFill>
                  <a:srgbClr val="7b61ff"/>
                </a:solidFill>
                <a:effectLst/>
                <a:uFillTx/>
                <a:latin typeface="Microsoft YaHei"/>
                <a:ea typeface="Microsoft YaHei"/>
              </a:rPr>
              <a:t>·  AI </a:t>
            </a:r>
            <a:r>
              <a:rPr lang="zh-CN" sz="1000" b="1" i="1" u="none" strike="noStrike">
                <a:solidFill>
                  <a:srgbClr val="7b61ff"/>
                </a:solidFill>
                <a:effectLst/>
                <a:uFillTx/>
                <a:latin typeface="Microsoft YaHei"/>
                <a:ea typeface="Microsoft YaHei"/>
              </a:rPr>
              <a:t>让人成为更被需要的人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70" name="AutoShape 3"/>
          <p:cNvSpPr/>
          <p:nvPr/>
        </p:nvSpPr>
        <p:spPr>
          <a:xfrm>
            <a:off x="-1270080" y="-1270080"/>
            <a:ext cx="6349680" cy="6349680"/>
          </a:xfrm>
          <a:prstGeom prst="ellipse">
            <a:avLst/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71" name="AutoShape 4"/>
          <p:cNvSpPr/>
          <p:nvPr/>
        </p:nvSpPr>
        <p:spPr>
          <a:xfrm>
            <a:off x="7620120" y="3809880"/>
            <a:ext cx="5714640" cy="5714640"/>
          </a:xfrm>
          <a:prstGeom prst="ellipse">
            <a:avLst/>
          </a:prstGeom>
          <a:solidFill>
            <a:srgbClr val="00ffff">
              <a:alpha val="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72" name="AutoShape 5"/>
          <p:cNvSpPr/>
          <p:nvPr/>
        </p:nvSpPr>
        <p:spPr>
          <a:xfrm>
            <a:off x="0" y="2540160"/>
            <a:ext cx="1219176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en-US" sz="64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PART 04</a:t>
            </a:r>
            <a:endParaRPr lang="en-US" sz="6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3" name="AutoShape 6"/>
          <p:cNvSpPr/>
          <p:nvPr/>
        </p:nvSpPr>
        <p:spPr>
          <a:xfrm>
            <a:off x="5460840" y="4064040"/>
            <a:ext cx="1269720" cy="25200"/>
          </a:xfrm>
          <a:prstGeom prst="roundRect">
            <a:avLst>
              <a:gd name="adj" fmla="val 0"/>
            </a:avLst>
          </a:prstGeom>
          <a:solidFill>
            <a:srgbClr val="00ffff">
              <a:alpha val="6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12600" bIns="126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74" name="AutoShape 7"/>
          <p:cNvSpPr/>
          <p:nvPr/>
        </p:nvSpPr>
        <p:spPr>
          <a:xfrm>
            <a:off x="0" y="4572000"/>
            <a:ext cx="1219176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zh-CN" sz="4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第三层跨越：需求的自我满足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78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目录 </a:t>
            </a:r>
            <a:r>
              <a:rPr lang="en-US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CONTENTS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" name="AutoShape 4"/>
          <p:cNvSpPr/>
          <p:nvPr/>
        </p:nvSpPr>
        <p:spPr>
          <a:xfrm>
            <a:off x="762120" y="1778040"/>
            <a:ext cx="5206680" cy="146016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80" name="AutoShape 5"/>
          <p:cNvSpPr/>
          <p:nvPr/>
        </p:nvSpPr>
        <p:spPr>
          <a:xfrm>
            <a:off x="762120" y="1778040"/>
            <a:ext cx="50400" cy="146016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81" name="AutoShape 6"/>
          <p:cNvSpPr/>
          <p:nvPr/>
        </p:nvSpPr>
        <p:spPr>
          <a:xfrm>
            <a:off x="1015920" y="1905120"/>
            <a:ext cx="76176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3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01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82" name="Connector 7"/>
          <p:cNvCxnSpPr/>
          <p:nvPr/>
        </p:nvCxnSpPr>
        <p:spPr>
          <a:xfrm>
            <a:off x="2031840" y="1968480"/>
            <a:ext cx="360" cy="1016280"/>
          </a:xfrm>
          <a:prstGeom prst="straightConnector1">
            <a:avLst/>
          </a:prstGeom>
          <a:ln w="12700">
            <a:solidFill>
              <a:srgbClr val="ffffff">
                <a:alpha val="20000"/>
              </a:srgbClr>
            </a:solidFill>
            <a:round/>
          </a:ln>
        </p:spPr>
      </p:cxnSp>
      <p:sp>
        <p:nvSpPr>
          <p:cNvPr id="83" name="AutoShape 8"/>
          <p:cNvSpPr/>
          <p:nvPr/>
        </p:nvSpPr>
        <p:spPr>
          <a:xfrm>
            <a:off x="2222640" y="1930320"/>
            <a:ext cx="355572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我们正站在创造门槛上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开场与背景：从“人人都可以是大厨师”谈起，探讨时代赋予个体的无限创造可能。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AutoShape 9"/>
          <p:cNvSpPr/>
          <p:nvPr/>
        </p:nvSpPr>
        <p:spPr>
          <a:xfrm>
            <a:off x="6222960" y="1778040"/>
            <a:ext cx="5206680" cy="146016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85" name="AutoShape 10"/>
          <p:cNvSpPr/>
          <p:nvPr/>
        </p:nvSpPr>
        <p:spPr>
          <a:xfrm>
            <a:off x="6222960" y="1778040"/>
            <a:ext cx="50400" cy="146016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86" name="AutoShape 11"/>
          <p:cNvSpPr/>
          <p:nvPr/>
        </p:nvSpPr>
        <p:spPr>
          <a:xfrm>
            <a:off x="6477120" y="1905120"/>
            <a:ext cx="76176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3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02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87" name="Connector 12"/>
          <p:cNvCxnSpPr/>
          <p:nvPr/>
        </p:nvCxnSpPr>
        <p:spPr>
          <a:xfrm>
            <a:off x="7492680" y="1968480"/>
            <a:ext cx="360" cy="1016280"/>
          </a:xfrm>
          <a:prstGeom prst="straightConnector1">
            <a:avLst/>
          </a:prstGeom>
          <a:ln w="12700">
            <a:solidFill>
              <a:srgbClr val="ffffff">
                <a:alpha val="20000"/>
              </a:srgbClr>
            </a:solidFill>
            <a:round/>
          </a:ln>
        </p:spPr>
      </p:cxnSp>
      <p:sp>
        <p:nvSpPr>
          <p:cNvPr id="88" name="AutoShape 13"/>
          <p:cNvSpPr/>
          <p:nvPr/>
        </p:nvSpPr>
        <p:spPr>
          <a:xfrm>
            <a:off x="7683480" y="1930320"/>
            <a:ext cx="355572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第一层跨越：思维的锐化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写作与表达：</a:t>
            </a:r>
            <a:r>
              <a:rPr lang="en-US" sz="13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3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如何成为你的思想催化剂，辅助梳理逻辑、拓展认知边界与灵感源泉。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" name="AutoShape 14"/>
          <p:cNvSpPr/>
          <p:nvPr/>
        </p:nvSpPr>
        <p:spPr>
          <a:xfrm>
            <a:off x="762120" y="3556080"/>
            <a:ext cx="5206680" cy="146016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90" name="AutoShape 15"/>
          <p:cNvSpPr/>
          <p:nvPr/>
        </p:nvSpPr>
        <p:spPr>
          <a:xfrm>
            <a:off x="762120" y="3556080"/>
            <a:ext cx="50400" cy="146016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91" name="AutoShape 16"/>
          <p:cNvSpPr/>
          <p:nvPr/>
        </p:nvSpPr>
        <p:spPr>
          <a:xfrm>
            <a:off x="1015920" y="3683160"/>
            <a:ext cx="76176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3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03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92" name="Connector 17"/>
          <p:cNvCxnSpPr/>
          <p:nvPr/>
        </p:nvCxnSpPr>
        <p:spPr>
          <a:xfrm>
            <a:off x="2031840" y="3746160"/>
            <a:ext cx="360" cy="1016640"/>
          </a:xfrm>
          <a:prstGeom prst="straightConnector1">
            <a:avLst/>
          </a:prstGeom>
          <a:ln w="12700">
            <a:solidFill>
              <a:srgbClr val="ffffff">
                <a:alpha val="20000"/>
              </a:srgbClr>
            </a:solidFill>
            <a:round/>
          </a:ln>
        </p:spPr>
      </p:cxnSp>
      <p:sp>
        <p:nvSpPr>
          <p:cNvPr id="93" name="AutoShape 18"/>
          <p:cNvSpPr/>
          <p:nvPr/>
        </p:nvSpPr>
        <p:spPr>
          <a:xfrm>
            <a:off x="2222640" y="3708360"/>
            <a:ext cx="355572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第二层跨越：能力的具象化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代码与开发：从抽象想法到具体产品的神奇之旅，</a:t>
            </a:r>
            <a:r>
              <a:rPr lang="en-US" sz="13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3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让非专业者也能搭建数字化工具。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4" name="AutoShape 19"/>
          <p:cNvSpPr/>
          <p:nvPr/>
        </p:nvSpPr>
        <p:spPr>
          <a:xfrm>
            <a:off x="6222960" y="3556080"/>
            <a:ext cx="5206680" cy="146016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95" name="AutoShape 20"/>
          <p:cNvSpPr/>
          <p:nvPr/>
        </p:nvSpPr>
        <p:spPr>
          <a:xfrm>
            <a:off x="6222960" y="3556080"/>
            <a:ext cx="50400" cy="146016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96" name="AutoShape 21"/>
          <p:cNvSpPr/>
          <p:nvPr/>
        </p:nvSpPr>
        <p:spPr>
          <a:xfrm>
            <a:off x="6477120" y="3683160"/>
            <a:ext cx="76176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3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04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97" name="Connector 22"/>
          <p:cNvCxnSpPr/>
          <p:nvPr/>
        </p:nvCxnSpPr>
        <p:spPr>
          <a:xfrm>
            <a:off x="7492680" y="3746160"/>
            <a:ext cx="360" cy="1016640"/>
          </a:xfrm>
          <a:prstGeom prst="straightConnector1">
            <a:avLst/>
          </a:prstGeom>
          <a:ln w="12700">
            <a:solidFill>
              <a:srgbClr val="ffffff">
                <a:alpha val="20000"/>
              </a:srgbClr>
            </a:solidFill>
            <a:round/>
          </a:ln>
        </p:spPr>
      </p:cxnSp>
      <p:sp>
        <p:nvSpPr>
          <p:cNvPr id="98" name="AutoShape 23"/>
          <p:cNvSpPr/>
          <p:nvPr/>
        </p:nvSpPr>
        <p:spPr>
          <a:xfrm>
            <a:off x="7683480" y="3708360"/>
            <a:ext cx="355572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第三层跨越：需求的自我满足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打造称手工具：拒绝将就，为自己量身定制解决方案，亲手创造专属“我”的高效世界。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9" name="AutoShape 24"/>
          <p:cNvSpPr/>
          <p:nvPr/>
        </p:nvSpPr>
        <p:spPr>
          <a:xfrm>
            <a:off x="762120" y="5334120"/>
            <a:ext cx="10667520" cy="107928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00" name="AutoShape 25"/>
          <p:cNvSpPr/>
          <p:nvPr/>
        </p:nvSpPr>
        <p:spPr>
          <a:xfrm>
            <a:off x="762120" y="5334120"/>
            <a:ext cx="50400" cy="107928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01" name="AutoShape 26"/>
          <p:cNvSpPr/>
          <p:nvPr/>
        </p:nvSpPr>
        <p:spPr>
          <a:xfrm>
            <a:off x="1015920" y="5460840"/>
            <a:ext cx="888480" cy="761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3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05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02" name="Connector 27"/>
          <p:cNvCxnSpPr/>
          <p:nvPr/>
        </p:nvCxnSpPr>
        <p:spPr>
          <a:xfrm>
            <a:off x="2158920" y="5524200"/>
            <a:ext cx="360" cy="762480"/>
          </a:xfrm>
          <a:prstGeom prst="straightConnector1">
            <a:avLst/>
          </a:prstGeom>
          <a:ln w="12700">
            <a:solidFill>
              <a:srgbClr val="ffffff">
                <a:alpha val="20000"/>
              </a:srgbClr>
            </a:solidFill>
            <a:round/>
          </a:ln>
        </p:spPr>
      </p:cxnSp>
      <p:sp>
        <p:nvSpPr>
          <p:cNvPr id="103" name="AutoShape 28"/>
          <p:cNvSpPr/>
          <p:nvPr/>
        </p:nvSpPr>
        <p:spPr>
          <a:xfrm>
            <a:off x="2413080" y="5486400"/>
            <a:ext cx="8635680" cy="825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清醒的创造者：认识边界，善用利器，拥抱未来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在技术赋能的浪潮中保持理性思考，明确工具的价值与局限，以创造者的姿态主动驾驭技术，而非被动跟随，在人机协作中找到最佳定位。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76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核心痛点：你是否一直在“将就”？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7" name="AutoShape 4"/>
          <p:cNvSpPr/>
          <p:nvPr/>
        </p:nvSpPr>
        <p:spPr>
          <a:xfrm>
            <a:off x="762120" y="2031840"/>
            <a:ext cx="3377880" cy="228564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78" name="AutoShape 5"/>
          <p:cNvSpPr/>
          <p:nvPr/>
        </p:nvSpPr>
        <p:spPr>
          <a:xfrm>
            <a:off x="762120" y="2031840"/>
            <a:ext cx="75960" cy="228564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79" name="Picture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015920" y="228600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0" name="AutoShape 7"/>
          <p:cNvSpPr/>
          <p:nvPr/>
        </p:nvSpPr>
        <p:spPr>
          <a:xfrm>
            <a:off x="1523880" y="2260440"/>
            <a:ext cx="2412720" cy="456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功能臃肿，被迫忍受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381" name="Connector 8"/>
          <p:cNvCxnSpPr/>
          <p:nvPr/>
        </p:nvCxnSpPr>
        <p:spPr>
          <a:xfrm>
            <a:off x="1015920" y="2920680"/>
            <a:ext cx="287064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prstDash val="dash"/>
            <a:round/>
          </a:ln>
        </p:spPr>
      </p:cxnSp>
      <p:sp>
        <p:nvSpPr>
          <p:cNvPr id="382" name="AutoShape 9"/>
          <p:cNvSpPr/>
          <p:nvPr/>
        </p:nvSpPr>
        <p:spPr>
          <a:xfrm>
            <a:off x="1015920" y="3174840"/>
            <a:ext cx="286992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是否为了一个微小功能，不得不下载并忍受整个软件的繁杂与臃肿，让简单的需求被冗余淹没？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3" name="AutoShape 10"/>
          <p:cNvSpPr/>
          <p:nvPr/>
        </p:nvSpPr>
        <p:spPr>
          <a:xfrm>
            <a:off x="4394160" y="2031840"/>
            <a:ext cx="3377880" cy="228564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84" name="AutoShape 11"/>
          <p:cNvSpPr/>
          <p:nvPr/>
        </p:nvSpPr>
        <p:spPr>
          <a:xfrm>
            <a:off x="4394160" y="2031840"/>
            <a:ext cx="75960" cy="228564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85" name="Picture 12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648320" y="228600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6" name="AutoShape 13"/>
          <p:cNvSpPr/>
          <p:nvPr/>
        </p:nvSpPr>
        <p:spPr>
          <a:xfrm>
            <a:off x="5156280" y="2260440"/>
            <a:ext cx="2412720" cy="456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多端跳转，效率低下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387" name="Connector 14"/>
          <p:cNvCxnSpPr/>
          <p:nvPr/>
        </p:nvCxnSpPr>
        <p:spPr>
          <a:xfrm>
            <a:off x="4647960" y="2920680"/>
            <a:ext cx="287064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prstDash val="dash"/>
            <a:round/>
          </a:ln>
        </p:spPr>
      </p:cxnSp>
      <p:sp>
        <p:nvSpPr>
          <p:cNvPr id="388" name="AutoShape 15"/>
          <p:cNvSpPr/>
          <p:nvPr/>
        </p:nvSpPr>
        <p:spPr>
          <a:xfrm>
            <a:off x="4648320" y="3174840"/>
            <a:ext cx="286992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是否必须在三四个应用间反复切换、复制粘贴，才能拼凑完成一件本应简单的事，消耗大量时间成本？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9" name="AutoShape 16"/>
          <p:cNvSpPr/>
          <p:nvPr/>
        </p:nvSpPr>
        <p:spPr>
          <a:xfrm>
            <a:off x="8026560" y="2031840"/>
            <a:ext cx="3377880" cy="228564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90" name="AutoShape 17"/>
          <p:cNvSpPr/>
          <p:nvPr/>
        </p:nvSpPr>
        <p:spPr>
          <a:xfrm>
            <a:off x="8026560" y="2031840"/>
            <a:ext cx="75960" cy="228564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91" name="Picture 18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8280360" y="228600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2" name="AutoShape 19"/>
          <p:cNvSpPr/>
          <p:nvPr/>
        </p:nvSpPr>
        <p:spPr>
          <a:xfrm>
            <a:off x="8788320" y="2260440"/>
            <a:ext cx="2412720" cy="456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订阅浪费，无法定制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393" name="Connector 20"/>
          <p:cNvCxnSpPr/>
          <p:nvPr/>
        </p:nvCxnSpPr>
        <p:spPr>
          <a:xfrm>
            <a:off x="8280360" y="2920680"/>
            <a:ext cx="287028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prstDash val="dash"/>
            <a:round/>
          </a:ln>
        </p:spPr>
      </p:cxnSp>
      <p:sp>
        <p:nvSpPr>
          <p:cNvPr id="394" name="AutoShape 21"/>
          <p:cNvSpPr/>
          <p:nvPr/>
        </p:nvSpPr>
        <p:spPr>
          <a:xfrm>
            <a:off x="8280360" y="3174840"/>
            <a:ext cx="286992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是否付费订阅了大量服务，却仅用到</a:t>
            </a:r>
            <a:r>
              <a:rPr lang="en-US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5%</a:t>
            </a:r>
            <a:r>
              <a:rPr lang="zh-CN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的功能，且功能无法按个人需求调整，为不需要的服务买单？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5" name="AutoShape 22"/>
          <p:cNvSpPr/>
          <p:nvPr/>
        </p:nvSpPr>
        <p:spPr>
          <a:xfrm>
            <a:off x="762120" y="5079960"/>
            <a:ext cx="10667520" cy="12697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5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96" name="Picture 23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1015920" y="5397480"/>
            <a:ext cx="609120" cy="60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7" name="AutoShape 24"/>
          <p:cNvSpPr/>
          <p:nvPr/>
        </p:nvSpPr>
        <p:spPr>
          <a:xfrm>
            <a:off x="2031840" y="5270400"/>
            <a:ext cx="901656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5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我们不再只能做被动的“需求提出者”或“差评抱怨者”，</a:t>
            </a:r>
            <a:r>
              <a:rPr lang="en-US" sz="15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 </a:t>
            </a:r>
            <a:r>
              <a:rPr lang="zh-CN" sz="15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赋予了我们</a:t>
            </a: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“说改就改，说造就造”</a:t>
            </a:r>
            <a:r>
              <a:rPr lang="zh-CN" sz="15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的终极能力，从被动接受转向主动创造，定义属于自己的解决方案。</a:t>
            </a:r>
            <a:endParaRPr lang="en-US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99" name="AutoShape 3"/>
          <p:cNvSpPr/>
          <p:nvPr/>
        </p:nvSpPr>
        <p:spPr>
          <a:xfrm>
            <a:off x="762120" y="507960"/>
            <a:ext cx="1066752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进入创造的心流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00" name="Picture 4"/>
          <p:cNvPicPr/>
          <p:nvPr/>
        </p:nvPicPr>
        <p:blipFill>
          <a:blip r:embed="rId2"/>
          <a:srcRect l="0" t="24991" r="0" b="24991"/>
          <a:stretch/>
        </p:blipFill>
        <p:spPr>
          <a:xfrm>
            <a:off x="762120" y="1650960"/>
            <a:ext cx="4063680" cy="3047760"/>
          </a:xfrm>
          <a:prstGeom prst="rect">
            <a:avLst/>
          </a:prstGeom>
          <a:noFill/>
          <a:ln w="12700">
            <a:solidFill>
              <a:srgbClr val="00ffff">
                <a:alpha val="40000"/>
              </a:srgbClr>
            </a:solidFill>
            <a:round/>
          </a:ln>
        </p:spPr>
      </p:pic>
      <p:sp>
        <p:nvSpPr>
          <p:cNvPr id="401" name="AutoShape 5"/>
          <p:cNvSpPr/>
          <p:nvPr/>
        </p:nvSpPr>
        <p:spPr>
          <a:xfrm>
            <a:off x="762120" y="5079960"/>
            <a:ext cx="406368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在沉浸式的创造中，时间仿佛静止。当我们亲手构建工具解决问题时，便踏入了物我两忘的极致体验场。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02" name="Connector 6"/>
          <p:cNvCxnSpPr/>
          <p:nvPr/>
        </p:nvCxnSpPr>
        <p:spPr>
          <a:xfrm>
            <a:off x="5460840" y="1650960"/>
            <a:ext cx="360" cy="469908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prstDash val="dash"/>
            <a:round/>
          </a:ln>
        </p:spPr>
      </p:cxnSp>
      <p:sp>
        <p:nvSpPr>
          <p:cNvPr id="403" name="AutoShape 7"/>
          <p:cNvSpPr/>
          <p:nvPr/>
        </p:nvSpPr>
        <p:spPr>
          <a:xfrm>
            <a:off x="5715000" y="1650960"/>
            <a:ext cx="571464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01 / </a:t>
            </a:r>
            <a:r>
              <a:rPr lang="zh-CN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什么是心流？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一种完全沉浸于某项活动，物我两忘、充满掌控感与愉悦感的状态。它是意识的最优体验，让我们在专注中获得内心的宁静与满足。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4" name="AutoShape 8"/>
          <p:cNvSpPr/>
          <p:nvPr/>
        </p:nvSpPr>
        <p:spPr>
          <a:xfrm>
            <a:off x="5715000" y="3174840"/>
            <a:ext cx="1777680" cy="139680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05" name="Picture 9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842080" y="3301920"/>
            <a:ext cx="3045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6" name="AutoShape 10"/>
          <p:cNvSpPr/>
          <p:nvPr/>
        </p:nvSpPr>
        <p:spPr>
          <a:xfrm>
            <a:off x="5842080" y="3809880"/>
            <a:ext cx="1523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清晰目标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200" b="0" u="none" strike="noStrike">
                <a:solidFill>
                  <a:srgbClr val="d1d5db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方向明确，行动有指引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7" name="AutoShape 11"/>
          <p:cNvSpPr/>
          <p:nvPr/>
        </p:nvSpPr>
        <p:spPr>
          <a:xfrm>
            <a:off x="7683480" y="3174840"/>
            <a:ext cx="1777680" cy="139680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08" name="Picture 12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7810560" y="3301920"/>
            <a:ext cx="3045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9" name="AutoShape 13"/>
          <p:cNvSpPr/>
          <p:nvPr/>
        </p:nvSpPr>
        <p:spPr>
          <a:xfrm>
            <a:off x="7810560" y="3809880"/>
            <a:ext cx="1523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即时反馈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200" b="0" u="none" strike="noStrike">
                <a:solidFill>
                  <a:srgbClr val="d1d5db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快速迭代，修正与精进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0" name="AutoShape 14"/>
          <p:cNvSpPr/>
          <p:nvPr/>
        </p:nvSpPr>
        <p:spPr>
          <a:xfrm>
            <a:off x="9651960" y="3174840"/>
            <a:ext cx="1777680" cy="139680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11" name="Picture 15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9779040" y="3301920"/>
            <a:ext cx="3045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2" name="AutoShape 16"/>
          <p:cNvSpPr/>
          <p:nvPr/>
        </p:nvSpPr>
        <p:spPr>
          <a:xfrm>
            <a:off x="9779040" y="3809880"/>
            <a:ext cx="1523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技能匹配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200" b="0" u="none" strike="noStrike">
                <a:solidFill>
                  <a:srgbClr val="d1d5db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挑战适度，跳一跳够得着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3" name="AutoShape 17"/>
          <p:cNvSpPr/>
          <p:nvPr/>
        </p:nvSpPr>
        <p:spPr>
          <a:xfrm>
            <a:off x="5715000" y="5079960"/>
            <a:ext cx="5714640" cy="1269720"/>
          </a:xfrm>
          <a:prstGeom prst="roundRect">
            <a:avLst>
              <a:gd name="adj" fmla="val 0"/>
            </a:avLst>
          </a:prstGeom>
          <a:solidFill>
            <a:srgbClr val="00ffff">
              <a:alpha val="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14" name="AutoShape 18"/>
          <p:cNvSpPr/>
          <p:nvPr/>
        </p:nvSpPr>
        <p:spPr>
          <a:xfrm>
            <a:off x="5715000" y="5079960"/>
            <a:ext cx="50400" cy="126972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15" name="AutoShape 19"/>
          <p:cNvSpPr/>
          <p:nvPr/>
        </p:nvSpPr>
        <p:spPr>
          <a:xfrm>
            <a:off x="5905440" y="5181480"/>
            <a:ext cx="5397120" cy="1066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创造：完美的心流实践场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用</a:t>
            </a:r>
            <a:r>
              <a:rPr lang="en-US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打造解决自身痛点的工具，目标清晰、反馈即时、难度适配。这种从被动消费转向主动创造的过程，本身就是对自我能力的极致奖赏。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17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个人项目展示：我的</a:t>
            </a: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几个应用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8" name="AutoShape 4"/>
          <p:cNvSpPr/>
          <p:nvPr/>
        </p:nvSpPr>
        <p:spPr>
          <a:xfrm>
            <a:off x="762120" y="1397160"/>
            <a:ext cx="10667520" cy="25200"/>
          </a:xfrm>
          <a:prstGeom prst="roundRect">
            <a:avLst>
              <a:gd name="adj" fmla="val 0"/>
            </a:avLst>
          </a:prstGeom>
          <a:solidFill>
            <a:srgbClr val="00ffff">
              <a:alpha val="3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12600" bIns="126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19" name="AutoShape 5"/>
          <p:cNvSpPr/>
          <p:nvPr/>
        </p:nvSpPr>
        <p:spPr>
          <a:xfrm>
            <a:off x="762120" y="2031840"/>
            <a:ext cx="3428640" cy="355572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20" name="Picture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015920" y="228600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1" name="AutoShape 7"/>
          <p:cNvSpPr/>
          <p:nvPr/>
        </p:nvSpPr>
        <p:spPr>
          <a:xfrm>
            <a:off x="1523880" y="2260440"/>
            <a:ext cx="2412720" cy="444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Arial"/>
              </a:rPr>
              <a:t>生活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22" name="Connector 8"/>
          <p:cNvCxnSpPr/>
          <p:nvPr/>
        </p:nvCxnSpPr>
        <p:spPr>
          <a:xfrm>
            <a:off x="1015920" y="3047760"/>
            <a:ext cx="2921400" cy="360"/>
          </a:xfrm>
          <a:prstGeom prst="straightConnector1">
            <a:avLst/>
          </a:prstGeom>
          <a:ln w="12700">
            <a:solidFill>
              <a:srgbClr val="ffffff">
                <a:alpha val="10000"/>
              </a:srgbClr>
            </a:solidFill>
            <a:prstDash val="dash"/>
            <a:round/>
          </a:ln>
        </p:spPr>
      </p:cxnSp>
      <p:sp>
        <p:nvSpPr>
          <p:cNvPr id="423" name="AutoShape 9"/>
          <p:cNvSpPr/>
          <p:nvPr/>
        </p:nvSpPr>
        <p:spPr>
          <a:xfrm>
            <a:off x="1015920" y="3301920"/>
            <a:ext cx="2920680" cy="2031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</a:pP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看电视剧的安卓应用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epub</a:t>
            </a: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阅读器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家庭日报系统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…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4" name="AutoShape 10"/>
          <p:cNvSpPr/>
          <p:nvPr/>
        </p:nvSpPr>
        <p:spPr>
          <a:xfrm>
            <a:off x="4381560" y="2031840"/>
            <a:ext cx="3428640" cy="355572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25" name="Picture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635360" y="228600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6" name="AutoShape 12"/>
          <p:cNvSpPr/>
          <p:nvPr/>
        </p:nvSpPr>
        <p:spPr>
          <a:xfrm>
            <a:off x="5143680" y="2260440"/>
            <a:ext cx="2412720" cy="444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兴趣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27" name="Connector 13"/>
          <p:cNvCxnSpPr/>
          <p:nvPr/>
        </p:nvCxnSpPr>
        <p:spPr>
          <a:xfrm>
            <a:off x="4635360" y="3047760"/>
            <a:ext cx="2921400" cy="360"/>
          </a:xfrm>
          <a:prstGeom prst="straightConnector1">
            <a:avLst/>
          </a:prstGeom>
          <a:ln w="12700">
            <a:solidFill>
              <a:srgbClr val="ffffff">
                <a:alpha val="10000"/>
              </a:srgbClr>
            </a:solidFill>
            <a:prstDash val="dash"/>
            <a:round/>
          </a:ln>
        </p:spPr>
      </p:cxnSp>
      <p:sp>
        <p:nvSpPr>
          <p:cNvPr id="428" name="AutoShape 14"/>
          <p:cNvSpPr/>
          <p:nvPr/>
        </p:nvSpPr>
        <p:spPr>
          <a:xfrm>
            <a:off x="4635360" y="3238560"/>
            <a:ext cx="2920680" cy="2095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Arial"/>
              </a:rPr>
              <a:t>扑克牌排面设计系统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en-US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Arial"/>
              </a:rPr>
              <a:t>…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9" name="AutoShape 15"/>
          <p:cNvSpPr/>
          <p:nvPr/>
        </p:nvSpPr>
        <p:spPr>
          <a:xfrm>
            <a:off x="8001000" y="2031840"/>
            <a:ext cx="3428640" cy="355572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30" name="Picture 16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8255160" y="228600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1" name="AutoShape 17"/>
          <p:cNvSpPr/>
          <p:nvPr/>
        </p:nvSpPr>
        <p:spPr>
          <a:xfrm>
            <a:off x="8763120" y="2260440"/>
            <a:ext cx="2412720" cy="444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工作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32" name="Connector 18"/>
          <p:cNvCxnSpPr/>
          <p:nvPr/>
        </p:nvCxnSpPr>
        <p:spPr>
          <a:xfrm>
            <a:off x="8254800" y="3047760"/>
            <a:ext cx="2921400" cy="360"/>
          </a:xfrm>
          <a:prstGeom prst="straightConnector1">
            <a:avLst/>
          </a:prstGeom>
          <a:ln w="12700">
            <a:solidFill>
              <a:srgbClr val="ffffff">
                <a:alpha val="10000"/>
              </a:srgbClr>
            </a:solidFill>
            <a:prstDash val="dash"/>
            <a:round/>
          </a:ln>
        </p:spPr>
      </p:cxnSp>
      <p:sp>
        <p:nvSpPr>
          <p:cNvPr id="433" name="AutoShape 19"/>
          <p:cNvSpPr/>
          <p:nvPr/>
        </p:nvSpPr>
        <p:spPr>
          <a:xfrm>
            <a:off x="8255160" y="3301920"/>
            <a:ext cx="2920680" cy="2031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屏幕投流工具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巡检工具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分支机构管理系统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其它管理系统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…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4" name="AutoShape 20"/>
          <p:cNvSpPr/>
          <p:nvPr/>
        </p:nvSpPr>
        <p:spPr>
          <a:xfrm>
            <a:off x="762120" y="5842080"/>
            <a:ext cx="10667520" cy="761760"/>
          </a:xfrm>
          <a:prstGeom prst="roundRect">
            <a:avLst>
              <a:gd name="adj" fmla="val 0"/>
            </a:avLst>
          </a:prstGeom>
          <a:solidFill>
            <a:srgbClr val="00ffff">
              <a:alpha val="1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35" name="AutoShape 21"/>
          <p:cNvSpPr/>
          <p:nvPr/>
        </p:nvSpPr>
        <p:spPr>
          <a:xfrm>
            <a:off x="1015920" y="5994360"/>
            <a:ext cx="1015956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500" b="0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“ 个体创造并非遥不可及，用极简的技术回应真实的需求，就是最有价值的实践。 ”</a:t>
            </a:r>
            <a:endParaRPr lang="en-US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37" name="AutoShape 3"/>
          <p:cNvSpPr/>
          <p:nvPr/>
        </p:nvSpPr>
        <p:spPr>
          <a:xfrm>
            <a:off x="-1270080" y="-1270080"/>
            <a:ext cx="5079600" cy="5079600"/>
          </a:xfrm>
          <a:prstGeom prst="ellipse">
            <a:avLst/>
          </a:prstGeom>
          <a:solidFill>
            <a:srgbClr val="00ffff">
              <a:alpha val="1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38" name="AutoShape 4"/>
          <p:cNvSpPr/>
          <p:nvPr/>
        </p:nvSpPr>
        <p:spPr>
          <a:xfrm>
            <a:off x="8381880" y="4317840"/>
            <a:ext cx="5079600" cy="5079600"/>
          </a:xfrm>
          <a:prstGeom prst="ellipse">
            <a:avLst/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39" name="AutoShape 5"/>
          <p:cNvSpPr/>
          <p:nvPr/>
        </p:nvSpPr>
        <p:spPr>
          <a:xfrm>
            <a:off x="0" y="2603520"/>
            <a:ext cx="12191760" cy="761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en-US" sz="3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PART 05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0" name="AutoShape 6"/>
          <p:cNvSpPr/>
          <p:nvPr/>
        </p:nvSpPr>
        <p:spPr>
          <a:xfrm>
            <a:off x="5460840" y="3809880"/>
            <a:ext cx="1269720" cy="25200"/>
          </a:xfrm>
          <a:prstGeom prst="roundRect">
            <a:avLst>
              <a:gd name="adj" fmla="val 0"/>
            </a:avLst>
          </a:prstGeom>
          <a:solidFill>
            <a:srgbClr val="00ffff">
              <a:alpha val="6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12600" bIns="126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1" name="AutoShape 7"/>
          <p:cNvSpPr/>
          <p:nvPr/>
        </p:nvSpPr>
        <p:spPr>
          <a:xfrm>
            <a:off x="0" y="4191120"/>
            <a:ext cx="1219176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zh-CN" sz="4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清醒的创造者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3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大模型的常见错误类型：创造中的“陷阱”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4" name="AutoShape 4"/>
          <p:cNvSpPr/>
          <p:nvPr/>
        </p:nvSpPr>
        <p:spPr>
          <a:xfrm>
            <a:off x="762120" y="1650960"/>
            <a:ext cx="5206680" cy="120600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5" name="AutoShape 5"/>
          <p:cNvSpPr/>
          <p:nvPr/>
        </p:nvSpPr>
        <p:spPr>
          <a:xfrm>
            <a:off x="762120" y="1650960"/>
            <a:ext cx="75960" cy="12060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6" name="AutoShape 6"/>
          <p:cNvSpPr/>
          <p:nvPr/>
        </p:nvSpPr>
        <p:spPr>
          <a:xfrm>
            <a:off x="1015920" y="1778040"/>
            <a:ext cx="4698720" cy="952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01. 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幻觉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一本正经地胡说八道，在没有事实依据的情况下编造看似合理的信息与来源，是大模型最典型的错误特征。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7" name="AutoShape 7"/>
          <p:cNvSpPr/>
          <p:nvPr/>
        </p:nvSpPr>
        <p:spPr>
          <a:xfrm>
            <a:off x="762120" y="3111480"/>
            <a:ext cx="5206680" cy="120600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8" name="AutoShape 8"/>
          <p:cNvSpPr/>
          <p:nvPr/>
        </p:nvSpPr>
        <p:spPr>
          <a:xfrm>
            <a:off x="762120" y="3111480"/>
            <a:ext cx="75960" cy="12060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9" name="AutoShape 9"/>
          <p:cNvSpPr/>
          <p:nvPr/>
        </p:nvSpPr>
        <p:spPr>
          <a:xfrm>
            <a:off x="1015920" y="3238560"/>
            <a:ext cx="4698720" cy="952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02. 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谄媚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为了迎合用户的偏好和情绪，刻意给出用户想听但并不客观、甚至偏离事实的答案，丧失了中立性。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0" name="AutoShape 10"/>
          <p:cNvSpPr/>
          <p:nvPr/>
        </p:nvSpPr>
        <p:spPr>
          <a:xfrm>
            <a:off x="762120" y="4572000"/>
            <a:ext cx="5206680" cy="120600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51" name="AutoShape 11"/>
          <p:cNvSpPr/>
          <p:nvPr/>
        </p:nvSpPr>
        <p:spPr>
          <a:xfrm>
            <a:off x="762120" y="4572000"/>
            <a:ext cx="75960" cy="12060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52" name="AutoShape 12"/>
          <p:cNvSpPr/>
          <p:nvPr/>
        </p:nvSpPr>
        <p:spPr>
          <a:xfrm>
            <a:off x="1015920" y="4699080"/>
            <a:ext cx="4698720" cy="952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03. 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训练不足词元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对极其专业的冷僻术语、小众垂直领域的知识，或最新发生的时效性事件处理不佳，容易产生错误解读。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53" name="Connector 13"/>
          <p:cNvCxnSpPr/>
          <p:nvPr/>
        </p:nvCxnSpPr>
        <p:spPr>
          <a:xfrm>
            <a:off x="6222960" y="1650960"/>
            <a:ext cx="360" cy="412776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prstDash val="dash"/>
            <a:round/>
          </a:ln>
        </p:spPr>
      </p:cxnSp>
      <p:pic>
        <p:nvPicPr>
          <p:cNvPr id="454" name="Picture 14"/>
          <p:cNvPicPr/>
          <p:nvPr/>
        </p:nvPicPr>
        <p:blipFill>
          <a:blip r:embed="rId2"/>
          <a:stretch/>
        </p:blipFill>
        <p:spPr>
          <a:xfrm>
            <a:off x="6477120" y="1650960"/>
            <a:ext cx="1269720" cy="1269720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455" name="AutoShape 15"/>
          <p:cNvSpPr/>
          <p:nvPr/>
        </p:nvSpPr>
        <p:spPr>
          <a:xfrm>
            <a:off x="8001000" y="1650960"/>
            <a:ext cx="3428640" cy="12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04. 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反转诅咒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模型可能知道“</a:t>
            </a:r>
            <a:r>
              <a:rPr lang="en-US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A</a:t>
            </a:r>
            <a:r>
              <a:rPr lang="zh-CN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是</a:t>
            </a:r>
            <a:r>
              <a:rPr lang="en-US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B”</a:t>
            </a:r>
            <a:r>
              <a:rPr lang="zh-CN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，但无法灵活倒推回答“</a:t>
            </a:r>
            <a:r>
              <a:rPr lang="en-US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B</a:t>
            </a:r>
            <a:r>
              <a:rPr lang="zh-CN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是什么”，逻辑映射关系缺乏双向的灵活性与完备性。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56" name="Picture 16"/>
          <p:cNvPicPr/>
          <p:nvPr/>
        </p:nvPicPr>
        <p:blipFill>
          <a:blip r:embed="rId3"/>
          <a:stretch/>
        </p:blipFill>
        <p:spPr>
          <a:xfrm>
            <a:off x="6477120" y="3174840"/>
            <a:ext cx="1269720" cy="1269720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457" name="AutoShape 17"/>
          <p:cNvSpPr/>
          <p:nvPr/>
        </p:nvSpPr>
        <p:spPr>
          <a:xfrm>
            <a:off x="8001000" y="3174840"/>
            <a:ext cx="3428640" cy="12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05. 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中段遗失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在长对话或复杂多步骤的交互中，模型容易遗忘前文设定的关键约束条件，导致后续回答偏离初衷。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8" name="AutoShape 18"/>
          <p:cNvSpPr/>
          <p:nvPr/>
        </p:nvSpPr>
        <p:spPr>
          <a:xfrm>
            <a:off x="6477120" y="4699080"/>
            <a:ext cx="4952520" cy="1079280"/>
          </a:xfrm>
          <a:prstGeom prst="roundRect">
            <a:avLst>
              <a:gd name="adj" fmla="val 0"/>
            </a:avLst>
          </a:prstGeom>
          <a:solidFill>
            <a:srgbClr val="00ffff">
              <a:alpha val="1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59" name="AutoShape 19"/>
          <p:cNvSpPr/>
          <p:nvPr/>
        </p:nvSpPr>
        <p:spPr>
          <a:xfrm>
            <a:off x="6667560" y="4762440"/>
            <a:ext cx="4571640" cy="952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06. 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过度拒答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fffff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因安全策略过于保守而“误伤”，拒绝回答合法、合理且无风险的正常问题，影响可用性。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0" name="AutoShape 20"/>
          <p:cNvSpPr/>
          <p:nvPr/>
        </p:nvSpPr>
        <p:spPr>
          <a:xfrm>
            <a:off x="762120" y="5969160"/>
            <a:ext cx="10667520" cy="634680"/>
          </a:xfrm>
          <a:prstGeom prst="roundRect">
            <a:avLst>
              <a:gd name="adj" fmla="val 0"/>
            </a:avLst>
          </a:prstGeom>
          <a:solidFill>
            <a:srgbClr val="00ffff">
              <a:alpha val="1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61" name="AutoShape 21"/>
          <p:cNvSpPr/>
          <p:nvPr/>
        </p:nvSpPr>
        <p:spPr>
          <a:xfrm>
            <a:off x="762120" y="5969160"/>
            <a:ext cx="50400" cy="63468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62" name="AutoShape 22"/>
          <p:cNvSpPr/>
          <p:nvPr/>
        </p:nvSpPr>
        <p:spPr>
          <a:xfrm>
            <a:off x="1015920" y="6032520"/>
            <a:ext cx="1015956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5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核心认知：</a:t>
            </a:r>
            <a:r>
              <a:rPr lang="en-US" sz="14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并非真理机器，而是强力但会出错的协作者。清醒认知这些陷阱，是驾驭</a:t>
            </a:r>
            <a:r>
              <a:rPr lang="en-US" sz="14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进行创造的基本素养。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64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“红旗法”的历史告诉我们，</a:t>
            </a:r>
            <a:r>
              <a:rPr lang="en-US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浪潮不可阻挡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65" name="Picture 4"/>
          <p:cNvPicPr/>
          <p:nvPr/>
        </p:nvPicPr>
        <p:blipFill>
          <a:blip r:embed="rId2"/>
          <a:srcRect l="0" t="1754" r="0" b="1754"/>
          <a:stretch/>
        </p:blipFill>
        <p:spPr>
          <a:xfrm>
            <a:off x="762120" y="1650960"/>
            <a:ext cx="4825800" cy="2793600"/>
          </a:xfrm>
          <a:prstGeom prst="rect">
            <a:avLst/>
          </a:prstGeom>
          <a:noFill/>
          <a:ln w="12700">
            <a:solidFill>
              <a:srgbClr val="00ffff">
                <a:alpha val="50000"/>
              </a:srgbClr>
            </a:solidFill>
            <a:round/>
          </a:ln>
        </p:spPr>
      </p:pic>
      <p:sp>
        <p:nvSpPr>
          <p:cNvPr id="466" name="AutoShape 5"/>
          <p:cNvSpPr/>
          <p:nvPr/>
        </p:nvSpPr>
        <p:spPr>
          <a:xfrm>
            <a:off x="762120" y="4699080"/>
            <a:ext cx="2349000" cy="15235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67" name="AutoShape 6"/>
          <p:cNvSpPr/>
          <p:nvPr/>
        </p:nvSpPr>
        <p:spPr>
          <a:xfrm>
            <a:off x="888840" y="4826160"/>
            <a:ext cx="2095200" cy="12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1865</a:t>
            </a: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年荒诞法案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强制要求汽车需</a:t>
            </a:r>
            <a:r>
              <a:rPr lang="en-US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3</a:t>
            </a: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人操作，</a:t>
            </a:r>
            <a:r>
              <a:rPr lang="en-US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1</a:t>
            </a: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人持红旗步行开道，限速仅</a:t>
            </a:r>
            <a:r>
              <a:rPr lang="en-US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2</a:t>
            </a: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英里</a:t>
            </a:r>
            <a:r>
              <a:rPr lang="en-US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/</a:t>
            </a: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时，将汽车视为危险怪物。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8" name="AutoShape 7"/>
          <p:cNvSpPr/>
          <p:nvPr/>
        </p:nvSpPr>
        <p:spPr>
          <a:xfrm>
            <a:off x="3238560" y="4699080"/>
            <a:ext cx="2349000" cy="15235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69" name="AutoShape 8"/>
          <p:cNvSpPr/>
          <p:nvPr/>
        </p:nvSpPr>
        <p:spPr>
          <a:xfrm>
            <a:off x="3365640" y="4826160"/>
            <a:ext cx="2095200" cy="12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保守带来的代价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法案实施长达</a:t>
            </a:r>
            <a:r>
              <a:rPr lang="en-US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31</a:t>
            </a: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年，严重桎梏了英国汽车工业发展，让德、美等国实现技术反超，错失先机。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70" name="Connector 9"/>
          <p:cNvCxnSpPr/>
          <p:nvPr/>
        </p:nvCxnSpPr>
        <p:spPr>
          <a:xfrm>
            <a:off x="6095880" y="1777680"/>
            <a:ext cx="360" cy="4445640"/>
          </a:xfrm>
          <a:prstGeom prst="straightConnector1">
            <a:avLst/>
          </a:prstGeom>
          <a:ln w="12700">
            <a:solidFill>
              <a:srgbClr val="00ffff">
                <a:alpha val="30000"/>
              </a:srgbClr>
            </a:solidFill>
            <a:prstDash val="dash"/>
            <a:round/>
          </a:ln>
        </p:spPr>
      </p:cxnSp>
      <p:sp>
        <p:nvSpPr>
          <p:cNvPr id="471" name="AutoShape 10"/>
          <p:cNvSpPr/>
          <p:nvPr/>
        </p:nvSpPr>
        <p:spPr>
          <a:xfrm>
            <a:off x="6350040" y="1778040"/>
            <a:ext cx="5333760" cy="184104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72" name="Picture 11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540480" y="196848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3" name="AutoShape 12"/>
          <p:cNvSpPr/>
          <p:nvPr/>
        </p:nvSpPr>
        <p:spPr>
          <a:xfrm>
            <a:off x="7112160" y="1968480"/>
            <a:ext cx="4444560" cy="1396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技术保守无法阻碍创新浪潮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历史反复证明，试图用旧规则束缚新技术的发展，最终只会让自己停留在原地。“红旗法案”的失败，正是因为它站在了时代进步的对立面，选择了恐惧而非探索。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" name="AutoShape 13"/>
          <p:cNvSpPr/>
          <p:nvPr/>
        </p:nvSpPr>
        <p:spPr>
          <a:xfrm>
            <a:off x="6350040" y="4064040"/>
            <a:ext cx="5333760" cy="184104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75" name="Picture 14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6540480" y="425448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6" name="AutoShape 15"/>
          <p:cNvSpPr/>
          <p:nvPr/>
        </p:nvSpPr>
        <p:spPr>
          <a:xfrm>
            <a:off x="7112160" y="4254480"/>
            <a:ext cx="4444560" cy="1396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拥抱</a:t>
            </a:r>
            <a:r>
              <a:rPr lang="en-US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，做浪潮的驾驭者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面对</a:t>
            </a:r>
            <a:r>
              <a:rPr lang="en-US" sz="14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带来的变革，我们不应重蹈覆辙。与其担忧被取代，不如主动学习和适应，将</a:t>
            </a:r>
            <a:r>
              <a:rPr lang="en-US" sz="14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作为提升效率的工具，成为驾驭这股智能浪潮的先行者，在变革中寻找新的机遇。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78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结语：个体的增强，已然到来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9" name="AutoShape 4"/>
          <p:cNvSpPr/>
          <p:nvPr/>
        </p:nvSpPr>
        <p:spPr>
          <a:xfrm>
            <a:off x="762120" y="1905120"/>
            <a:ext cx="3377880" cy="26665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80" name="AutoShape 5"/>
          <p:cNvSpPr/>
          <p:nvPr/>
        </p:nvSpPr>
        <p:spPr>
          <a:xfrm>
            <a:off x="762120" y="1905120"/>
            <a:ext cx="3377880" cy="504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25200" bIns="252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81" name="Picture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015920" y="2222640"/>
            <a:ext cx="456840" cy="45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2" name="AutoShape 7"/>
          <p:cNvSpPr/>
          <p:nvPr/>
        </p:nvSpPr>
        <p:spPr>
          <a:xfrm>
            <a:off x="1650960" y="2184480"/>
            <a:ext cx="228564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0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第一重：增强表达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83" name="Connector 8"/>
          <p:cNvCxnSpPr/>
          <p:nvPr/>
        </p:nvCxnSpPr>
        <p:spPr>
          <a:xfrm>
            <a:off x="1015920" y="2984400"/>
            <a:ext cx="287064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prstDash val="dash"/>
            <a:round/>
          </a:ln>
        </p:spPr>
      </p:cxnSp>
      <p:sp>
        <p:nvSpPr>
          <p:cNvPr id="484" name="AutoShape 9"/>
          <p:cNvSpPr/>
          <p:nvPr/>
        </p:nvSpPr>
        <p:spPr>
          <a:xfrm>
            <a:off x="1015920" y="3238560"/>
            <a:ext cx="286992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AI </a:t>
            </a:r>
            <a:r>
              <a:rPr lang="zh-CN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如同思维的磨刀石，帮助我们锐化思想，精准传达意图，深度挖掘潜藏在意识深处的灵感与价值。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5" name="AutoShape 10"/>
          <p:cNvSpPr/>
          <p:nvPr/>
        </p:nvSpPr>
        <p:spPr>
          <a:xfrm>
            <a:off x="4394160" y="1905120"/>
            <a:ext cx="3377880" cy="26665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86" name="AutoShape 11"/>
          <p:cNvSpPr/>
          <p:nvPr/>
        </p:nvSpPr>
        <p:spPr>
          <a:xfrm>
            <a:off x="4394160" y="1905120"/>
            <a:ext cx="3377880" cy="504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25200" bIns="252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87" name="Picture 12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648320" y="2222640"/>
            <a:ext cx="456840" cy="45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8" name="AutoShape 13"/>
          <p:cNvSpPr/>
          <p:nvPr/>
        </p:nvSpPr>
        <p:spPr>
          <a:xfrm>
            <a:off x="5283360" y="2184480"/>
            <a:ext cx="228564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0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第二重：获得能力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89" name="Connector 14"/>
          <p:cNvCxnSpPr/>
          <p:nvPr/>
        </p:nvCxnSpPr>
        <p:spPr>
          <a:xfrm>
            <a:off x="4647960" y="2984400"/>
            <a:ext cx="287064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prstDash val="dash"/>
            <a:round/>
          </a:ln>
        </p:spPr>
      </p:cxnSp>
      <p:sp>
        <p:nvSpPr>
          <p:cNvPr id="490" name="AutoShape 15"/>
          <p:cNvSpPr/>
          <p:nvPr/>
        </p:nvSpPr>
        <p:spPr>
          <a:xfrm>
            <a:off x="4648320" y="3238560"/>
            <a:ext cx="286992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它打破了专业壁垒，让我们能将抽象想法直接转化为代码、产品与服务，跨越技能鸿沟，实现所想即所得。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1" name="AutoShape 16"/>
          <p:cNvSpPr/>
          <p:nvPr/>
        </p:nvSpPr>
        <p:spPr>
          <a:xfrm>
            <a:off x="8026560" y="1905120"/>
            <a:ext cx="3377880" cy="26665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92" name="AutoShape 17"/>
          <p:cNvSpPr/>
          <p:nvPr/>
        </p:nvSpPr>
        <p:spPr>
          <a:xfrm>
            <a:off x="8026560" y="1905120"/>
            <a:ext cx="3377880" cy="504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25200" bIns="252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93" name="Picture 18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8280360" y="2222640"/>
            <a:ext cx="456840" cy="45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4" name="AutoShape 19"/>
          <p:cNvSpPr/>
          <p:nvPr/>
        </p:nvSpPr>
        <p:spPr>
          <a:xfrm>
            <a:off x="8915400" y="2184480"/>
            <a:ext cx="228564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0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第三重：重塑世界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95" name="Connector 20"/>
          <p:cNvCxnSpPr/>
          <p:nvPr/>
        </p:nvCxnSpPr>
        <p:spPr>
          <a:xfrm>
            <a:off x="8280360" y="2984400"/>
            <a:ext cx="287028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prstDash val="dash"/>
            <a:round/>
          </a:ln>
        </p:spPr>
      </p:cxnSp>
      <p:sp>
        <p:nvSpPr>
          <p:cNvPr id="496" name="AutoShape 21"/>
          <p:cNvSpPr/>
          <p:nvPr/>
        </p:nvSpPr>
        <p:spPr>
          <a:xfrm>
            <a:off x="8280360" y="3238560"/>
            <a:ext cx="286992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为自己量身打造最称手的工具，不再被动适应世界，而是主动构建规则，创造一个完全属于“我”的理想世界。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7" name="AutoShape 22"/>
          <p:cNvSpPr/>
          <p:nvPr/>
        </p:nvSpPr>
        <p:spPr>
          <a:xfrm>
            <a:off x="762120" y="5079960"/>
            <a:ext cx="10667520" cy="1269720"/>
          </a:xfrm>
          <a:prstGeom prst="roundRect">
            <a:avLst>
              <a:gd name="adj" fmla="val 0"/>
            </a:avLst>
          </a:prstGeom>
          <a:solidFill>
            <a:srgbClr val="00ffff">
              <a:alpha val="5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98" name="AutoShape 23"/>
          <p:cNvSpPr/>
          <p:nvPr/>
        </p:nvSpPr>
        <p:spPr>
          <a:xfrm>
            <a:off x="762120" y="5079960"/>
            <a:ext cx="50400" cy="126972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99" name="AutoShape 24"/>
          <p:cNvSpPr/>
          <p:nvPr/>
        </p:nvSpPr>
        <p:spPr>
          <a:xfrm>
            <a:off x="1015920" y="5207040"/>
            <a:ext cx="1015956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en-US" sz="1600" b="0" i="1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“在</a:t>
            </a:r>
            <a:r>
              <a:rPr lang="en-US" sz="1600" b="0" i="1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600" b="0" i="1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时代，提问的能力，就是创造的能力。你不再仅仅是一个工具的使用者，你，就是创造者本尊。”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Image 0" descr="slides/images/deepseek.png"/>
          <p:cNvPicPr/>
          <p:nvPr/>
        </p:nvPicPr>
        <p:blipFill>
          <a:blip r:embed="rId2"/>
          <a:stretch/>
        </p:blipFill>
        <p:spPr>
          <a:xfrm>
            <a:off x="6786000" y="2335680"/>
            <a:ext cx="5271840" cy="184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1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02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附录</a:t>
            </a:r>
            <a:r>
              <a:rPr lang="en-US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1</a:t>
            </a: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：推荐的国内大模型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3" name="AutoShape 34"/>
          <p:cNvSpPr/>
          <p:nvPr/>
        </p:nvSpPr>
        <p:spPr>
          <a:xfrm>
            <a:off x="762120" y="6159600"/>
            <a:ext cx="10667520" cy="444240"/>
          </a:xfrm>
          <a:prstGeom prst="roundRect">
            <a:avLst>
              <a:gd name="adj" fmla="val 0"/>
            </a:avLst>
          </a:prstGeom>
          <a:solidFill>
            <a:srgbClr val="00ffff">
              <a:alpha val="1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504" name="Picture 35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88840" y="6222960"/>
            <a:ext cx="3045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5" name="AutoShape 36"/>
          <p:cNvSpPr/>
          <p:nvPr/>
        </p:nvSpPr>
        <p:spPr>
          <a:xfrm>
            <a:off x="1333440" y="6184800"/>
            <a:ext cx="990576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提示：上述多数大模型均提供免费体验额度，无需复杂配置即可快速上手使用。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6" name="Shape 6"/>
          <p:cNvSpPr/>
          <p:nvPr/>
        </p:nvSpPr>
        <p:spPr>
          <a:xfrm>
            <a:off x="457200" y="1600200"/>
            <a:ext cx="2651400" cy="1416960"/>
          </a:xfrm>
          <a:prstGeom prst="roundRect">
            <a:avLst>
              <a:gd name="adj" fmla="val 5161"/>
            </a:avLst>
          </a:prstGeom>
          <a:solidFill>
            <a:srgbClr val="0b1b33"/>
          </a:solidFill>
          <a:ln w="9525">
            <a:solidFill>
              <a:srgbClr val="00d4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7" name="Shape 7"/>
          <p:cNvSpPr/>
          <p:nvPr/>
        </p:nvSpPr>
        <p:spPr>
          <a:xfrm>
            <a:off x="457200" y="1600200"/>
            <a:ext cx="54360" cy="141696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" name="Text 8"/>
          <p:cNvSpPr/>
          <p:nvPr/>
        </p:nvSpPr>
        <p:spPr>
          <a:xfrm>
            <a:off x="640080" y="1737360"/>
            <a:ext cx="22856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f0f4f8"/>
                </a:solidFill>
                <a:effectLst/>
                <a:uFillTx/>
                <a:latin typeface="Arial"/>
                <a:ea typeface="Arial"/>
              </a:rPr>
              <a:t>DeepSeek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9" name="Text 9"/>
          <p:cNvSpPr/>
          <p:nvPr/>
        </p:nvSpPr>
        <p:spPr>
          <a:xfrm>
            <a:off x="640080" y="2057400"/>
            <a:ext cx="12798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1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深度求索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0" name="Text 10"/>
          <p:cNvSpPr/>
          <p:nvPr/>
        </p:nvSpPr>
        <p:spPr>
          <a:xfrm>
            <a:off x="1874520" y="2057400"/>
            <a:ext cx="109692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lang="zh-CN" sz="900" b="1" u="none" spc="201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逻辑 </a:t>
            </a:r>
            <a:r>
              <a:rPr lang="en-US" sz="900" b="1" u="none" spc="201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/ </a:t>
            </a:r>
            <a:r>
              <a:rPr lang="zh-CN" sz="900" b="1" u="none" spc="201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代码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1" name="Shape 11"/>
          <p:cNvSpPr/>
          <p:nvPr/>
        </p:nvSpPr>
        <p:spPr>
          <a:xfrm>
            <a:off x="640080" y="2377440"/>
            <a:ext cx="273960" cy="1800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640" bIns="-2664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" name="Text 12"/>
          <p:cNvSpPr/>
          <p:nvPr/>
        </p:nvSpPr>
        <p:spPr>
          <a:xfrm>
            <a:off x="640080" y="2468880"/>
            <a:ext cx="228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000" b="0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逻辑推理与代码极强，适合开发创造。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3" name="Shape 13"/>
          <p:cNvSpPr/>
          <p:nvPr/>
        </p:nvSpPr>
        <p:spPr>
          <a:xfrm>
            <a:off x="3246120" y="1600200"/>
            <a:ext cx="2651400" cy="1416960"/>
          </a:xfrm>
          <a:prstGeom prst="roundRect">
            <a:avLst>
              <a:gd name="adj" fmla="val 5161"/>
            </a:avLst>
          </a:prstGeom>
          <a:solidFill>
            <a:srgbClr val="0b1b33"/>
          </a:solidFill>
          <a:ln w="9525">
            <a:solidFill>
              <a:srgbClr val="00d4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4" name="Shape 14"/>
          <p:cNvSpPr/>
          <p:nvPr/>
        </p:nvSpPr>
        <p:spPr>
          <a:xfrm>
            <a:off x="3246120" y="1600200"/>
            <a:ext cx="54360" cy="141696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" name="Text 15"/>
          <p:cNvSpPr/>
          <p:nvPr/>
        </p:nvSpPr>
        <p:spPr>
          <a:xfrm>
            <a:off x="3429000" y="1737360"/>
            <a:ext cx="22856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f0f4f8"/>
                </a:solidFill>
                <a:effectLst/>
                <a:uFillTx/>
                <a:latin typeface="Arial"/>
                <a:ea typeface="Arial"/>
              </a:rPr>
              <a:t>Qwen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6" name="Text 16"/>
          <p:cNvSpPr/>
          <p:nvPr/>
        </p:nvSpPr>
        <p:spPr>
          <a:xfrm>
            <a:off x="3429000" y="2057400"/>
            <a:ext cx="12798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1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通义千问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7" name="Text 17"/>
          <p:cNvSpPr/>
          <p:nvPr/>
        </p:nvSpPr>
        <p:spPr>
          <a:xfrm>
            <a:off x="4663440" y="2057400"/>
            <a:ext cx="109692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lang="zh-CN" sz="900" b="1" u="none" spc="201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多模态 </a:t>
            </a:r>
            <a:r>
              <a:rPr lang="en-US" sz="900" b="1" u="none" spc="201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/ </a:t>
            </a:r>
            <a:r>
              <a:rPr lang="zh-CN" sz="900" b="1" u="none" spc="201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长文档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8" name="Shape 18"/>
          <p:cNvSpPr/>
          <p:nvPr/>
        </p:nvSpPr>
        <p:spPr>
          <a:xfrm>
            <a:off x="3429000" y="2377440"/>
            <a:ext cx="273960" cy="1800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640" bIns="-2664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" name="Text 19"/>
          <p:cNvSpPr/>
          <p:nvPr/>
        </p:nvSpPr>
        <p:spPr>
          <a:xfrm>
            <a:off x="3429000" y="2468880"/>
            <a:ext cx="228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000" b="0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阿里系，多模态与长文档处理优秀。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0" name="Shape 20"/>
          <p:cNvSpPr/>
          <p:nvPr/>
        </p:nvSpPr>
        <p:spPr>
          <a:xfrm>
            <a:off x="6035040" y="1600200"/>
            <a:ext cx="2651400" cy="1416960"/>
          </a:xfrm>
          <a:prstGeom prst="roundRect">
            <a:avLst>
              <a:gd name="adj" fmla="val 5161"/>
            </a:avLst>
          </a:prstGeom>
          <a:solidFill>
            <a:srgbClr val="0b1b33"/>
          </a:solidFill>
          <a:ln w="9525">
            <a:solidFill>
              <a:srgbClr val="7b61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1" name="Shape 21"/>
          <p:cNvSpPr/>
          <p:nvPr/>
        </p:nvSpPr>
        <p:spPr>
          <a:xfrm>
            <a:off x="6035040" y="1600200"/>
            <a:ext cx="54360" cy="1416960"/>
          </a:xfrm>
          <a:prstGeom prst="rect">
            <a:avLst/>
          </a:prstGeom>
          <a:solidFill>
            <a:srgbClr val="7b61ff"/>
          </a:solidFill>
          <a:ln w="12700">
            <a:solidFill>
              <a:srgbClr val="7b6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2" name="Text 22"/>
          <p:cNvSpPr/>
          <p:nvPr/>
        </p:nvSpPr>
        <p:spPr>
          <a:xfrm>
            <a:off x="6217920" y="1737360"/>
            <a:ext cx="22856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f0f4f8"/>
                </a:solidFill>
                <a:effectLst/>
                <a:uFillTx/>
                <a:latin typeface="Arial"/>
                <a:ea typeface="Arial"/>
              </a:rPr>
              <a:t>MiniMax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3" name="Text 23"/>
          <p:cNvSpPr/>
          <p:nvPr/>
        </p:nvSpPr>
        <p:spPr>
          <a:xfrm>
            <a:off x="6217920" y="2057400"/>
            <a:ext cx="12798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1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MiniMax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4" name="Text 24"/>
          <p:cNvSpPr/>
          <p:nvPr/>
        </p:nvSpPr>
        <p:spPr>
          <a:xfrm>
            <a:off x="7452360" y="2057400"/>
            <a:ext cx="109692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lang="zh-CN" sz="900" b="1" u="none" spc="201" strike="noStrike">
                <a:solidFill>
                  <a:srgbClr val="7b61ff"/>
                </a:solidFill>
                <a:effectLst/>
                <a:uFillTx/>
                <a:latin typeface="Arial"/>
                <a:ea typeface="Arial"/>
              </a:rPr>
              <a:t>文字 </a:t>
            </a:r>
            <a:r>
              <a:rPr lang="en-US" sz="900" b="1" u="none" spc="201" strike="noStrike">
                <a:solidFill>
                  <a:srgbClr val="7b61ff"/>
                </a:solidFill>
                <a:effectLst/>
                <a:uFillTx/>
                <a:latin typeface="Arial"/>
                <a:ea typeface="Arial"/>
              </a:rPr>
              <a:t>/ </a:t>
            </a:r>
            <a:r>
              <a:rPr lang="zh-CN" sz="900" b="1" u="none" spc="201" strike="noStrike">
                <a:solidFill>
                  <a:srgbClr val="7b61ff"/>
                </a:solidFill>
                <a:effectLst/>
                <a:uFillTx/>
                <a:latin typeface="Arial"/>
                <a:ea typeface="Arial"/>
              </a:rPr>
              <a:t>音乐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5" name="Shape 25"/>
          <p:cNvSpPr/>
          <p:nvPr/>
        </p:nvSpPr>
        <p:spPr>
          <a:xfrm>
            <a:off x="6217920" y="2377440"/>
            <a:ext cx="273960" cy="18000"/>
          </a:xfrm>
          <a:prstGeom prst="rect">
            <a:avLst/>
          </a:prstGeom>
          <a:solidFill>
            <a:srgbClr val="7b61ff"/>
          </a:solidFill>
          <a:ln w="12700">
            <a:solidFill>
              <a:srgbClr val="7b6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640" bIns="-2664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6" name="Text 26"/>
          <p:cNvSpPr/>
          <p:nvPr/>
        </p:nvSpPr>
        <p:spPr>
          <a:xfrm>
            <a:off x="6217920" y="2468880"/>
            <a:ext cx="228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000" b="0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文字与音乐生成表现亮眼，多模态齐全。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7" name="Shape 27"/>
          <p:cNvSpPr/>
          <p:nvPr/>
        </p:nvSpPr>
        <p:spPr>
          <a:xfrm>
            <a:off x="457200" y="3154680"/>
            <a:ext cx="2651400" cy="1416960"/>
          </a:xfrm>
          <a:prstGeom prst="roundRect">
            <a:avLst>
              <a:gd name="adj" fmla="val 5161"/>
            </a:avLst>
          </a:prstGeom>
          <a:solidFill>
            <a:srgbClr val="0b1b33"/>
          </a:solidFill>
          <a:ln w="9525">
            <a:solidFill>
              <a:srgbClr val="00d4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8" name="Shape 28"/>
          <p:cNvSpPr/>
          <p:nvPr/>
        </p:nvSpPr>
        <p:spPr>
          <a:xfrm>
            <a:off x="457200" y="3154680"/>
            <a:ext cx="54360" cy="141696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" name="Text 29"/>
          <p:cNvSpPr/>
          <p:nvPr/>
        </p:nvSpPr>
        <p:spPr>
          <a:xfrm>
            <a:off x="640080" y="3291840"/>
            <a:ext cx="22856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f0f4f8"/>
                </a:solidFill>
                <a:effectLst/>
                <a:uFillTx/>
                <a:latin typeface="Arial"/>
                <a:ea typeface="Arial"/>
              </a:rPr>
              <a:t>GLM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0" name="Text 30"/>
          <p:cNvSpPr/>
          <p:nvPr/>
        </p:nvSpPr>
        <p:spPr>
          <a:xfrm>
            <a:off x="640080" y="3611880"/>
            <a:ext cx="12798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1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智谱清言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1" name="Text 31"/>
          <p:cNvSpPr/>
          <p:nvPr/>
        </p:nvSpPr>
        <p:spPr>
          <a:xfrm>
            <a:off x="1874520" y="3611880"/>
            <a:ext cx="109692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lang="zh-CN" sz="900" b="1" u="none" spc="201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结构化 </a:t>
            </a:r>
            <a:r>
              <a:rPr lang="en-US" sz="900" b="1" u="none" spc="201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/ </a:t>
            </a:r>
            <a:r>
              <a:rPr lang="zh-CN" sz="900" b="1" u="none" spc="201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智能体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2" name="Shape 32"/>
          <p:cNvSpPr/>
          <p:nvPr/>
        </p:nvSpPr>
        <p:spPr>
          <a:xfrm>
            <a:off x="640080" y="3931920"/>
            <a:ext cx="273960" cy="1800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640" bIns="-2664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" name="Text 33"/>
          <p:cNvSpPr/>
          <p:nvPr/>
        </p:nvSpPr>
        <p:spPr>
          <a:xfrm>
            <a:off x="640080" y="4023360"/>
            <a:ext cx="228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000" b="0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清华系，擅长结构化输出与智能体。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4" name="Shape 34"/>
          <p:cNvSpPr/>
          <p:nvPr/>
        </p:nvSpPr>
        <p:spPr>
          <a:xfrm>
            <a:off x="3246120" y="3154680"/>
            <a:ext cx="2651400" cy="1416960"/>
          </a:xfrm>
          <a:prstGeom prst="roundRect">
            <a:avLst>
              <a:gd name="adj" fmla="val 5161"/>
            </a:avLst>
          </a:prstGeom>
          <a:solidFill>
            <a:srgbClr val="0b1b33"/>
          </a:solidFill>
          <a:ln w="9525">
            <a:solidFill>
              <a:srgbClr val="7b61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5" name="Shape 35"/>
          <p:cNvSpPr/>
          <p:nvPr/>
        </p:nvSpPr>
        <p:spPr>
          <a:xfrm>
            <a:off x="3246120" y="3154680"/>
            <a:ext cx="54360" cy="1416960"/>
          </a:xfrm>
          <a:prstGeom prst="rect">
            <a:avLst/>
          </a:prstGeom>
          <a:solidFill>
            <a:srgbClr val="7b61ff"/>
          </a:solidFill>
          <a:ln w="12700">
            <a:solidFill>
              <a:srgbClr val="7b6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6" name="Text 36"/>
          <p:cNvSpPr/>
          <p:nvPr/>
        </p:nvSpPr>
        <p:spPr>
          <a:xfrm>
            <a:off x="3429000" y="3291840"/>
            <a:ext cx="22856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f0f4f8"/>
                </a:solidFill>
                <a:effectLst/>
                <a:uFillTx/>
                <a:latin typeface="Arial"/>
                <a:ea typeface="Arial"/>
              </a:rPr>
              <a:t>Kimi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7" name="Text 37"/>
          <p:cNvSpPr/>
          <p:nvPr/>
        </p:nvSpPr>
        <p:spPr>
          <a:xfrm>
            <a:off x="3429000" y="3611880"/>
            <a:ext cx="12798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1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月之暗面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8" name="Text 38"/>
          <p:cNvSpPr/>
          <p:nvPr/>
        </p:nvSpPr>
        <p:spPr>
          <a:xfrm>
            <a:off x="4663440" y="3611880"/>
            <a:ext cx="109692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lang="zh-CN" sz="900" b="1" u="none" spc="201" strike="noStrike">
                <a:solidFill>
                  <a:srgbClr val="7b61ff"/>
                </a:solidFill>
                <a:effectLst/>
                <a:uFillTx/>
                <a:latin typeface="Arial"/>
                <a:ea typeface="Arial"/>
              </a:rPr>
              <a:t>超长上下文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9" name="Shape 39"/>
          <p:cNvSpPr/>
          <p:nvPr/>
        </p:nvSpPr>
        <p:spPr>
          <a:xfrm>
            <a:off x="3429000" y="3931920"/>
            <a:ext cx="273960" cy="18000"/>
          </a:xfrm>
          <a:prstGeom prst="rect">
            <a:avLst/>
          </a:prstGeom>
          <a:solidFill>
            <a:srgbClr val="7b61ff"/>
          </a:solidFill>
          <a:ln w="12700">
            <a:solidFill>
              <a:srgbClr val="7b6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640" bIns="-2664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0" name="Text 40"/>
          <p:cNvSpPr/>
          <p:nvPr/>
        </p:nvSpPr>
        <p:spPr>
          <a:xfrm>
            <a:off x="3429000" y="4023360"/>
            <a:ext cx="228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000" b="0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适合处理大量资料、深度阅读。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1" name="Shape 41"/>
          <p:cNvSpPr/>
          <p:nvPr/>
        </p:nvSpPr>
        <p:spPr>
          <a:xfrm>
            <a:off x="6035040" y="3154680"/>
            <a:ext cx="2651400" cy="1416960"/>
          </a:xfrm>
          <a:prstGeom prst="roundRect">
            <a:avLst>
              <a:gd name="adj" fmla="val 5161"/>
            </a:avLst>
          </a:prstGeom>
          <a:solidFill>
            <a:srgbClr val="0b1b33"/>
          </a:solidFill>
          <a:ln w="9525">
            <a:solidFill>
              <a:srgbClr val="00d4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2" name="Shape 42"/>
          <p:cNvSpPr/>
          <p:nvPr/>
        </p:nvSpPr>
        <p:spPr>
          <a:xfrm>
            <a:off x="6035040" y="3154680"/>
            <a:ext cx="54360" cy="141696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" name="Text 43"/>
          <p:cNvSpPr/>
          <p:nvPr/>
        </p:nvSpPr>
        <p:spPr>
          <a:xfrm>
            <a:off x="6217920" y="3291840"/>
            <a:ext cx="22856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600" b="1" u="none" strike="noStrike">
                <a:solidFill>
                  <a:srgbClr val="f0f4f8"/>
                </a:solidFill>
                <a:effectLst/>
                <a:uFillTx/>
                <a:latin typeface="Arial"/>
                <a:ea typeface="Arial"/>
              </a:rPr>
              <a:t>DouBao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4" name="Text 44"/>
          <p:cNvSpPr/>
          <p:nvPr/>
        </p:nvSpPr>
        <p:spPr>
          <a:xfrm>
            <a:off x="6217920" y="3611880"/>
            <a:ext cx="12798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100" b="0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豆包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5" name="Text 45"/>
          <p:cNvSpPr/>
          <p:nvPr/>
        </p:nvSpPr>
        <p:spPr>
          <a:xfrm>
            <a:off x="7452360" y="3611880"/>
            <a:ext cx="109692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lang="zh-CN" sz="900" b="1" u="none" spc="201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轻量快速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6" name="Shape 46"/>
          <p:cNvSpPr/>
          <p:nvPr/>
        </p:nvSpPr>
        <p:spPr>
          <a:xfrm>
            <a:off x="6217920" y="3931920"/>
            <a:ext cx="273960" cy="18000"/>
          </a:xfrm>
          <a:prstGeom prst="rect">
            <a:avLst/>
          </a:prstGeom>
          <a:solidFill>
            <a:srgbClr val="00d4ff"/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640" bIns="-2664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7" name="Text 47"/>
          <p:cNvSpPr/>
          <p:nvPr/>
        </p:nvSpPr>
        <p:spPr>
          <a:xfrm>
            <a:off x="6217920" y="4023360"/>
            <a:ext cx="228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000" b="0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字节系，轻量快速，适合日常辅助。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8" name="Text 40"/>
          <p:cNvSpPr/>
          <p:nvPr/>
        </p:nvSpPr>
        <p:spPr>
          <a:xfrm>
            <a:off x="11342520" y="3246120"/>
            <a:ext cx="2739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50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附录</a:t>
            </a:r>
            <a:r>
              <a:rPr lang="en-US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2</a:t>
            </a: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：推荐的免费开发</a:t>
            </a:r>
            <a:r>
              <a:rPr lang="en-US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API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51" name="AutoShape 4"/>
          <p:cNvSpPr/>
          <p:nvPr/>
        </p:nvSpPr>
        <p:spPr>
          <a:xfrm>
            <a:off x="762120" y="1650960"/>
            <a:ext cx="3466800" cy="177768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552" name="Picture 5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52560" y="1841400"/>
            <a:ext cx="355320" cy="35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3" name="AutoShape 6"/>
          <p:cNvSpPr/>
          <p:nvPr/>
        </p:nvSpPr>
        <p:spPr>
          <a:xfrm>
            <a:off x="1397160" y="1803240"/>
            <a:ext cx="266652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智谱</a:t>
            </a: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API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554" name="Connector 7"/>
          <p:cNvCxnSpPr/>
          <p:nvPr/>
        </p:nvCxnSpPr>
        <p:spPr>
          <a:xfrm>
            <a:off x="952200" y="2349360"/>
            <a:ext cx="3086640" cy="36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round/>
          </a:ln>
        </p:spPr>
      </p:cxnSp>
      <p:sp>
        <p:nvSpPr>
          <p:cNvPr id="555" name="AutoShape 8"/>
          <p:cNvSpPr/>
          <p:nvPr/>
        </p:nvSpPr>
        <p:spPr>
          <a:xfrm>
            <a:off x="952560" y="2540160"/>
            <a:ext cx="3085920" cy="761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提供永久免费层，非常适合异步处理或非实时应用场景，能有效降低初期开发与测试成本。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56" name="AutoShape 9"/>
          <p:cNvSpPr/>
          <p:nvPr/>
        </p:nvSpPr>
        <p:spPr>
          <a:xfrm>
            <a:off x="4394160" y="1650960"/>
            <a:ext cx="3466800" cy="177768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557" name="Picture 10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584600" y="1841400"/>
            <a:ext cx="355320" cy="35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8" name="AutoShape 11"/>
          <p:cNvSpPr/>
          <p:nvPr/>
        </p:nvSpPr>
        <p:spPr>
          <a:xfrm>
            <a:off x="5029200" y="1803240"/>
            <a:ext cx="266652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Nvidia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开发者</a:t>
            </a: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API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559" name="Connector 12"/>
          <p:cNvCxnSpPr/>
          <p:nvPr/>
        </p:nvCxnSpPr>
        <p:spPr>
          <a:xfrm>
            <a:off x="4584600" y="2349360"/>
            <a:ext cx="3086280" cy="36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round/>
          </a:ln>
        </p:spPr>
      </p:cxnSp>
      <p:sp>
        <p:nvSpPr>
          <p:cNvPr id="560" name="AutoShape 13"/>
          <p:cNvSpPr/>
          <p:nvPr/>
        </p:nvSpPr>
        <p:spPr>
          <a:xfrm>
            <a:off x="4584600" y="2540160"/>
            <a:ext cx="3085920" cy="761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无每日</a:t>
            </a:r>
            <a:r>
              <a:rPr lang="en-US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Token</a:t>
            </a: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调用上限，算力资源充沛，特别适合需要长时间运行、批量处理的计算密集型任务。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61" name="AutoShape 14"/>
          <p:cNvSpPr/>
          <p:nvPr/>
        </p:nvSpPr>
        <p:spPr>
          <a:xfrm>
            <a:off x="8026560" y="1650960"/>
            <a:ext cx="3466800" cy="177768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562" name="Picture 15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8217000" y="1841400"/>
            <a:ext cx="355320" cy="35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3" name="AutoShape 16"/>
          <p:cNvSpPr/>
          <p:nvPr/>
        </p:nvSpPr>
        <p:spPr>
          <a:xfrm>
            <a:off x="8661240" y="1803240"/>
            <a:ext cx="266652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opencode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免费大模型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564" name="Connector 17"/>
          <p:cNvCxnSpPr/>
          <p:nvPr/>
        </p:nvCxnSpPr>
        <p:spPr>
          <a:xfrm>
            <a:off x="8216640" y="2349360"/>
            <a:ext cx="3086640" cy="36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round/>
          </a:ln>
        </p:spPr>
      </p:cxnSp>
      <p:sp>
        <p:nvSpPr>
          <p:cNvPr id="565" name="AutoShape 18"/>
          <p:cNvSpPr/>
          <p:nvPr/>
        </p:nvSpPr>
        <p:spPr>
          <a:xfrm>
            <a:off x="8217000" y="2540160"/>
            <a:ext cx="3085920" cy="761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支持完全私有化部署，数据无需上云，对于企业级应用而言，数据安全与隐私可控性极高。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66" name="AutoShape 19"/>
          <p:cNvSpPr/>
          <p:nvPr/>
        </p:nvSpPr>
        <p:spPr>
          <a:xfrm>
            <a:off x="762120" y="3809880"/>
            <a:ext cx="3466800" cy="15235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567" name="Picture 20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952560" y="4000680"/>
            <a:ext cx="329760" cy="32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8" name="AutoShape 21"/>
          <p:cNvSpPr/>
          <p:nvPr/>
        </p:nvSpPr>
        <p:spPr>
          <a:xfrm>
            <a:off x="1397160" y="3962520"/>
            <a:ext cx="2666520" cy="355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7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讯飞星火</a:t>
            </a:r>
            <a:endParaRPr lang="en-US" sz="1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569" name="Connector 22"/>
          <p:cNvCxnSpPr/>
          <p:nvPr/>
        </p:nvCxnSpPr>
        <p:spPr>
          <a:xfrm>
            <a:off x="952200" y="4444920"/>
            <a:ext cx="3086640" cy="36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round/>
          </a:ln>
        </p:spPr>
      </p:cxnSp>
      <p:sp>
        <p:nvSpPr>
          <p:cNvPr id="570" name="AutoShape 23"/>
          <p:cNvSpPr/>
          <p:nvPr/>
        </p:nvSpPr>
        <p:spPr>
          <a:xfrm>
            <a:off x="952560" y="4572000"/>
            <a:ext cx="30859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提供免费</a:t>
            </a:r>
            <a:r>
              <a:rPr lang="en-US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Spark Lite</a:t>
            </a: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版本</a:t>
            </a:r>
            <a:r>
              <a:rPr lang="en-US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API</a:t>
            </a: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，同时提供极具竞争力的低价包月套餐，适合中小开发者长期使用。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1" name="AutoShape 24"/>
          <p:cNvSpPr/>
          <p:nvPr/>
        </p:nvSpPr>
        <p:spPr>
          <a:xfrm>
            <a:off x="4394160" y="3809880"/>
            <a:ext cx="3466800" cy="15235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572" name="Picture 25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4584600" y="4000680"/>
            <a:ext cx="329760" cy="32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3" name="AutoShape 26"/>
          <p:cNvSpPr/>
          <p:nvPr/>
        </p:nvSpPr>
        <p:spPr>
          <a:xfrm>
            <a:off x="5029200" y="3962520"/>
            <a:ext cx="2666520" cy="355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7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openrouter </a:t>
            </a:r>
            <a:r>
              <a:rPr lang="zh-CN" sz="17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统一网关</a:t>
            </a:r>
            <a:endParaRPr lang="en-US" sz="1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574" name="Connector 27"/>
          <p:cNvCxnSpPr/>
          <p:nvPr/>
        </p:nvCxnSpPr>
        <p:spPr>
          <a:xfrm>
            <a:off x="4584600" y="4444920"/>
            <a:ext cx="3086280" cy="36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round/>
          </a:ln>
        </p:spPr>
      </p:cxnSp>
      <p:sp>
        <p:nvSpPr>
          <p:cNvPr id="575" name="AutoShape 28"/>
          <p:cNvSpPr/>
          <p:nvPr/>
        </p:nvSpPr>
        <p:spPr>
          <a:xfrm>
            <a:off x="4584600" y="4572000"/>
            <a:ext cx="30859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聚合全球</a:t>
            </a:r>
            <a:r>
              <a:rPr lang="en-US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400+</a:t>
            </a:r>
            <a:r>
              <a:rPr lang="zh-CN" sz="13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主流大模型的统一接入网关，按需付费，让开发者能便捷切换和调用各类顶尖模型。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6" name="AutoShape 29"/>
          <p:cNvSpPr/>
          <p:nvPr/>
        </p:nvSpPr>
        <p:spPr>
          <a:xfrm>
            <a:off x="8026560" y="3809880"/>
            <a:ext cx="3466800" cy="1523520"/>
          </a:xfrm>
          <a:prstGeom prst="roundRect">
            <a:avLst>
              <a:gd name="adj" fmla="val 0"/>
            </a:avLst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577" name="Picture 30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8217000" y="4000680"/>
            <a:ext cx="329760" cy="32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8" name="AutoShape 31"/>
          <p:cNvSpPr/>
          <p:nvPr/>
        </p:nvSpPr>
        <p:spPr>
          <a:xfrm>
            <a:off x="8661240" y="3962520"/>
            <a:ext cx="2831760" cy="355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700" b="1" u="none" strike="noStrike">
                <a:solidFill>
                  <a:srgbClr val="ffdf00"/>
                </a:solidFill>
                <a:effectLst/>
                <a:uFillTx/>
                <a:latin typeface="Noto Sans SC"/>
                <a:ea typeface="Noto Sans SC"/>
              </a:rPr>
              <a:t>★ 重点推荐：</a:t>
            </a:r>
            <a:r>
              <a:rPr lang="en-US" sz="1700" b="1" u="none" strike="noStrike">
                <a:solidFill>
                  <a:srgbClr val="ffdf00"/>
                </a:solidFill>
                <a:effectLst/>
                <a:uFillTx/>
                <a:latin typeface="Noto Sans SC"/>
                <a:ea typeface="Noto Sans SC"/>
              </a:rPr>
              <a:t>DeepSeek API</a:t>
            </a:r>
            <a:endParaRPr lang="en-US" sz="1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579" name="Connector 32"/>
          <p:cNvCxnSpPr/>
          <p:nvPr/>
        </p:nvCxnSpPr>
        <p:spPr>
          <a:xfrm>
            <a:off x="8216640" y="4444920"/>
            <a:ext cx="3086640" cy="360"/>
          </a:xfrm>
          <a:prstGeom prst="straightConnector1">
            <a:avLst/>
          </a:prstGeom>
          <a:ln w="12700">
            <a:solidFill>
              <a:srgbClr val="ffdf00">
                <a:alpha val="40000"/>
              </a:srgbClr>
            </a:solidFill>
            <a:round/>
          </a:ln>
        </p:spPr>
      </p:cxnSp>
      <p:sp>
        <p:nvSpPr>
          <p:cNvPr id="580" name="AutoShape 33"/>
          <p:cNvSpPr/>
          <p:nvPr/>
        </p:nvSpPr>
        <p:spPr>
          <a:xfrm>
            <a:off x="8217000" y="4572000"/>
            <a:ext cx="30859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fffff">
                    <a:alpha val="95000"/>
                  </a:srgbClr>
                </a:solidFill>
                <a:effectLst/>
                <a:uFillTx/>
                <a:latin typeface="Noto Sans SC"/>
                <a:ea typeface="Noto Sans SC"/>
              </a:rPr>
              <a:t>虽为付费服务，但单价极低且推理性能强悍，在代码、数学和逻辑推理上表现卓越，是性价比首选。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1" name="AutoShape 34"/>
          <p:cNvSpPr/>
          <p:nvPr/>
        </p:nvSpPr>
        <p:spPr>
          <a:xfrm>
            <a:off x="762120" y="5715000"/>
            <a:ext cx="10731240" cy="76176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82" name="AutoShape 35"/>
          <p:cNvSpPr/>
          <p:nvPr/>
        </p:nvSpPr>
        <p:spPr>
          <a:xfrm>
            <a:off x="952560" y="5842080"/>
            <a:ext cx="1035000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附注：这些丰富的</a:t>
            </a:r>
            <a:r>
              <a:rPr lang="en-US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API</a:t>
            </a: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资源彻底打破了技术壁垒，让“写应用”从概念变成切实可行的现实，开发者无需预付高昂的实验成本，即可快速验证创意并构建产品原型。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84" name="AutoShape 3"/>
          <p:cNvSpPr/>
          <p:nvPr/>
        </p:nvSpPr>
        <p:spPr>
          <a:xfrm>
            <a:off x="762120" y="507960"/>
            <a:ext cx="1066752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附录</a:t>
            </a:r>
            <a:r>
              <a:rPr lang="en-US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3</a:t>
            </a: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：个人在使用中</a:t>
            </a: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打磨过的提示词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5" name="Text 5"/>
          <p:cNvSpPr/>
          <p:nvPr/>
        </p:nvSpPr>
        <p:spPr>
          <a:xfrm>
            <a:off x="807840" y="1390680"/>
            <a:ext cx="8229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3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4 </a:t>
            </a:r>
            <a:r>
              <a:rPr lang="zh-CN" sz="13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个立即可用的实战模板  </a:t>
            </a:r>
            <a:r>
              <a:rPr lang="en-US" sz="13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·  </a:t>
            </a:r>
            <a:r>
              <a:rPr lang="zh-CN" sz="1300" b="0" i="1" u="none" strike="noStrike">
                <a:solidFill>
                  <a:srgbClr val="8da9c4"/>
                </a:solidFill>
                <a:effectLst/>
                <a:uFillTx/>
                <a:latin typeface="Microsoft YaHei"/>
                <a:ea typeface="Microsoft YaHei"/>
              </a:rPr>
              <a:t>复制即用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6" name="Shape 6"/>
          <p:cNvSpPr/>
          <p:nvPr/>
        </p:nvSpPr>
        <p:spPr>
          <a:xfrm>
            <a:off x="807840" y="1847880"/>
            <a:ext cx="4023000" cy="1508400"/>
          </a:xfrm>
          <a:prstGeom prst="roundRect">
            <a:avLst>
              <a:gd name="adj" fmla="val 4848"/>
            </a:avLst>
          </a:prstGeom>
          <a:solidFill>
            <a:srgbClr val="0b1b33"/>
          </a:solidFill>
          <a:ln w="9525">
            <a:solidFill>
              <a:srgbClr val="00d4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7" name="Shape 7"/>
          <p:cNvSpPr/>
          <p:nvPr/>
        </p:nvSpPr>
        <p:spPr>
          <a:xfrm>
            <a:off x="807840" y="1847880"/>
            <a:ext cx="4023000" cy="365400"/>
          </a:xfrm>
          <a:prstGeom prst="rect">
            <a:avLst/>
          </a:prstGeom>
          <a:solidFill>
            <a:srgbClr val="00d4ff">
              <a:alpha val="25000"/>
            </a:srgbClr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8" name="Text 8"/>
          <p:cNvSpPr/>
          <p:nvPr/>
        </p:nvSpPr>
        <p:spPr>
          <a:xfrm>
            <a:off x="990720" y="1847880"/>
            <a:ext cx="4568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01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" name="Text 9"/>
          <p:cNvSpPr/>
          <p:nvPr/>
        </p:nvSpPr>
        <p:spPr>
          <a:xfrm>
            <a:off x="1447920" y="1847880"/>
            <a:ext cx="22856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200" b="1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简历查询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0" name="Text 10"/>
          <p:cNvSpPr/>
          <p:nvPr/>
        </p:nvSpPr>
        <p:spPr>
          <a:xfrm>
            <a:off x="3185280" y="1847880"/>
            <a:ext cx="14626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lang="en-US" sz="900" b="0" i="1" u="none" spc="99" strike="noStrike">
                <a:solidFill>
                  <a:srgbClr val="7b61ff"/>
                </a:solidFill>
                <a:effectLst/>
                <a:uFillTx/>
                <a:latin typeface="Arial"/>
                <a:ea typeface="Arial"/>
              </a:rPr>
              <a:t>Bio Lookup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" name="Text 11"/>
          <p:cNvSpPr/>
          <p:nvPr/>
        </p:nvSpPr>
        <p:spPr>
          <a:xfrm>
            <a:off x="990720" y="2305080"/>
            <a:ext cx="365724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请列出以下人物的简历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,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包括但不限于以下信息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: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出生日期、出生地、教育背景、职业经历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(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并在你认为其人生中的最关键的晋升节点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,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使用重点符号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)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、个人生活、荣誉与成就、著名理念、出版过的著作等信息。并给出在资料查找中让你印象最深的一件事情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: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" name="Shape 12"/>
          <p:cNvSpPr/>
          <p:nvPr/>
        </p:nvSpPr>
        <p:spPr>
          <a:xfrm>
            <a:off x="5014080" y="1847880"/>
            <a:ext cx="4023000" cy="1508400"/>
          </a:xfrm>
          <a:prstGeom prst="roundRect">
            <a:avLst>
              <a:gd name="adj" fmla="val 4848"/>
            </a:avLst>
          </a:prstGeom>
          <a:solidFill>
            <a:srgbClr val="0b1b33"/>
          </a:solidFill>
          <a:ln w="9525">
            <a:solidFill>
              <a:srgbClr val="00d4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3" name="Shape 13"/>
          <p:cNvSpPr/>
          <p:nvPr/>
        </p:nvSpPr>
        <p:spPr>
          <a:xfrm>
            <a:off x="5014080" y="1847880"/>
            <a:ext cx="4023000" cy="365400"/>
          </a:xfrm>
          <a:prstGeom prst="rect">
            <a:avLst/>
          </a:prstGeom>
          <a:solidFill>
            <a:srgbClr val="00d4ff">
              <a:alpha val="25000"/>
            </a:srgbClr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4" name="Text 14"/>
          <p:cNvSpPr/>
          <p:nvPr/>
        </p:nvSpPr>
        <p:spPr>
          <a:xfrm>
            <a:off x="5196960" y="1847880"/>
            <a:ext cx="4568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02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5" name="Text 15"/>
          <p:cNvSpPr/>
          <p:nvPr/>
        </p:nvSpPr>
        <p:spPr>
          <a:xfrm>
            <a:off x="5654160" y="1847880"/>
            <a:ext cx="22856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200" b="1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总结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6" name="Text 16"/>
          <p:cNvSpPr/>
          <p:nvPr/>
        </p:nvSpPr>
        <p:spPr>
          <a:xfrm>
            <a:off x="7391520" y="1847880"/>
            <a:ext cx="14626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lang="en-US" sz="900" b="0" i="1" u="none" spc="99" strike="noStrike">
                <a:solidFill>
                  <a:srgbClr val="7b61ff"/>
                </a:solidFill>
                <a:effectLst/>
                <a:uFillTx/>
                <a:latin typeface="Arial"/>
                <a:ea typeface="Arial"/>
              </a:rPr>
              <a:t>Doc Summary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7" name="Text 17"/>
          <p:cNvSpPr/>
          <p:nvPr/>
        </p:nvSpPr>
        <p:spPr>
          <a:xfrm>
            <a:off x="5196960" y="2305080"/>
            <a:ext cx="365724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总结文档的主要内容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,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并解读每一章的内容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,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最后给出现代人最值得学习的一点。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8" name="Shape 18"/>
          <p:cNvSpPr/>
          <p:nvPr/>
        </p:nvSpPr>
        <p:spPr>
          <a:xfrm>
            <a:off x="807840" y="3493800"/>
            <a:ext cx="4023000" cy="1508400"/>
          </a:xfrm>
          <a:prstGeom prst="roundRect">
            <a:avLst>
              <a:gd name="adj" fmla="val 4848"/>
            </a:avLst>
          </a:prstGeom>
          <a:solidFill>
            <a:srgbClr val="0b1b33"/>
          </a:solidFill>
          <a:ln w="9525">
            <a:solidFill>
              <a:srgbClr val="00d4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" name="Shape 19"/>
          <p:cNvSpPr/>
          <p:nvPr/>
        </p:nvSpPr>
        <p:spPr>
          <a:xfrm>
            <a:off x="807840" y="3493800"/>
            <a:ext cx="4023000" cy="365400"/>
          </a:xfrm>
          <a:prstGeom prst="rect">
            <a:avLst/>
          </a:prstGeom>
          <a:solidFill>
            <a:srgbClr val="00d4ff">
              <a:alpha val="25000"/>
            </a:srgbClr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0" name="Text 20"/>
          <p:cNvSpPr/>
          <p:nvPr/>
        </p:nvSpPr>
        <p:spPr>
          <a:xfrm>
            <a:off x="990720" y="3493800"/>
            <a:ext cx="4568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03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1" name="Text 21"/>
          <p:cNvSpPr/>
          <p:nvPr/>
        </p:nvSpPr>
        <p:spPr>
          <a:xfrm>
            <a:off x="1447920" y="3493800"/>
            <a:ext cx="22856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Windows · Rust </a:t>
            </a:r>
            <a:r>
              <a:rPr lang="zh-CN" sz="1200" b="1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桌面工具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2" name="Text 22"/>
          <p:cNvSpPr/>
          <p:nvPr/>
        </p:nvSpPr>
        <p:spPr>
          <a:xfrm>
            <a:off x="3185280" y="3493800"/>
            <a:ext cx="14626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lang="en-US" sz="900" b="0" i="1" u="none" spc="99" strike="noStrike">
                <a:solidFill>
                  <a:srgbClr val="7b61ff"/>
                </a:solidFill>
                <a:effectLst/>
                <a:uFillTx/>
                <a:latin typeface="Arial"/>
                <a:ea typeface="Arial"/>
              </a:rPr>
              <a:t>Rust + egui + MinGW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3" name="Text 23"/>
          <p:cNvSpPr/>
          <p:nvPr/>
        </p:nvSpPr>
        <p:spPr>
          <a:xfrm>
            <a:off x="990720" y="3951000"/>
            <a:ext cx="365724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界面使用 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egui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。编译使用的是 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MSYS2 + MinGW 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环境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,Rust 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工具链是 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x86_64-pc-windows-gnu,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基于这个环境编译 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exe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。不使用 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MSVC 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或 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Visual Studio,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只使用 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GNU 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工具链下的做法。编译成一个 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exe 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文件。去掉控制台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,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添加中文字体支持。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4" name="Shape 24"/>
          <p:cNvSpPr/>
          <p:nvPr/>
        </p:nvSpPr>
        <p:spPr>
          <a:xfrm>
            <a:off x="5014080" y="3493800"/>
            <a:ext cx="4023000" cy="1508400"/>
          </a:xfrm>
          <a:prstGeom prst="roundRect">
            <a:avLst>
              <a:gd name="adj" fmla="val 4848"/>
            </a:avLst>
          </a:prstGeom>
          <a:solidFill>
            <a:srgbClr val="0b1b33"/>
          </a:solidFill>
          <a:ln w="9525">
            <a:solidFill>
              <a:srgbClr val="00d4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5" name="Shape 25"/>
          <p:cNvSpPr/>
          <p:nvPr/>
        </p:nvSpPr>
        <p:spPr>
          <a:xfrm>
            <a:off x="5014080" y="3493800"/>
            <a:ext cx="4023000" cy="365400"/>
          </a:xfrm>
          <a:prstGeom prst="rect">
            <a:avLst/>
          </a:prstGeom>
          <a:solidFill>
            <a:srgbClr val="00d4ff">
              <a:alpha val="25000"/>
            </a:srgbClr>
          </a:solidFill>
          <a:ln w="12700">
            <a:solidFill>
              <a:srgbClr val="00d4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6" name="Text 26"/>
          <p:cNvSpPr/>
          <p:nvPr/>
        </p:nvSpPr>
        <p:spPr>
          <a:xfrm>
            <a:off x="5196960" y="3493800"/>
            <a:ext cx="4568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00d4ff"/>
                </a:solidFill>
                <a:effectLst/>
                <a:uFillTx/>
                <a:latin typeface="Arial"/>
                <a:ea typeface="Arial"/>
              </a:rPr>
              <a:t>04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7" name="Text 27"/>
          <p:cNvSpPr/>
          <p:nvPr/>
        </p:nvSpPr>
        <p:spPr>
          <a:xfrm>
            <a:off x="5654160" y="3493800"/>
            <a:ext cx="22856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en-US" sz="1200" b="1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Windows · Python </a:t>
            </a:r>
            <a:r>
              <a:rPr lang="zh-CN" sz="1200" b="1" u="none" strike="noStrike">
                <a:solidFill>
                  <a:srgbClr val="f0f4f8"/>
                </a:solidFill>
                <a:effectLst/>
                <a:uFillTx/>
                <a:latin typeface="Microsoft YaHei"/>
                <a:ea typeface="Microsoft YaHei"/>
              </a:rPr>
              <a:t>桌面工具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8" name="Text 28"/>
          <p:cNvSpPr/>
          <p:nvPr/>
        </p:nvSpPr>
        <p:spPr>
          <a:xfrm>
            <a:off x="7391520" y="3493800"/>
            <a:ext cx="14626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lang="en-US" sz="900" b="0" i="1" u="none" spc="99" strike="noStrike">
                <a:solidFill>
                  <a:srgbClr val="7b61ff"/>
                </a:solidFill>
                <a:effectLst/>
                <a:uFillTx/>
                <a:latin typeface="Arial"/>
                <a:ea typeface="Arial"/>
              </a:rPr>
              <a:t>PySide6 GUI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9" name="Text 29"/>
          <p:cNvSpPr/>
          <p:nvPr/>
        </p:nvSpPr>
        <p:spPr>
          <a:xfrm>
            <a:off x="5196960" y="3951000"/>
            <a:ext cx="365724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目的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: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写一个 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python 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语言的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,pyside6 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库作为界面的应用程序。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功能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: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【】。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界面需求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: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【】。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测试要求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: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使用 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pytest-qt 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库作为 </a:t>
            </a:r>
            <a:r>
              <a:rPr lang="en-US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gui </a:t>
            </a:r>
            <a:r>
              <a:rPr lang="zh-CN" sz="900" b="0" u="none" strike="noStrike">
                <a:solidFill>
                  <a:srgbClr val="f0f4f8"/>
                </a:solidFill>
                <a:effectLst/>
                <a:uFillTx/>
                <a:latin typeface="Consolas"/>
                <a:ea typeface="Consolas"/>
              </a:rPr>
              <a:t>程序的测试工具。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10" name="Text 30"/>
          <p:cNvSpPr/>
          <p:nvPr/>
        </p:nvSpPr>
        <p:spPr>
          <a:xfrm>
            <a:off x="775800" y="5139000"/>
            <a:ext cx="82292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lang="en-US" sz="1100" b="0" i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TIPS  ·  </a:t>
            </a:r>
            <a:r>
              <a:rPr lang="zh-CN" sz="1100" b="0" i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复制即用  </a:t>
            </a:r>
            <a:r>
              <a:rPr lang="en-US" sz="1100" b="0" i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·  </a:t>
            </a:r>
            <a:r>
              <a:rPr lang="zh-CN" sz="1100" b="0" i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根据自己的场景微调  </a:t>
            </a:r>
            <a:r>
              <a:rPr lang="en-US" sz="1100" b="0" i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·  </a:t>
            </a:r>
            <a:r>
              <a:rPr lang="zh-CN" sz="1100" b="0" i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用过几次后</a:t>
            </a:r>
            <a:r>
              <a:rPr lang="en-US" sz="1100" b="0" i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,</a:t>
            </a:r>
            <a:r>
              <a:rPr lang="zh-CN" sz="1100" b="0" i="1" u="none" strike="noStrike">
                <a:solidFill>
                  <a:srgbClr val="00d4ff"/>
                </a:solidFill>
                <a:effectLst/>
                <a:uFillTx/>
                <a:latin typeface="Microsoft YaHei"/>
                <a:ea typeface="Microsoft YaHei"/>
              </a:rPr>
              <a:t>你会自然长出新的变体。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05" name="AutoShape 3"/>
          <p:cNvSpPr/>
          <p:nvPr/>
        </p:nvSpPr>
        <p:spPr>
          <a:xfrm>
            <a:off x="3556080" y="1523880"/>
            <a:ext cx="5079600" cy="3809520"/>
          </a:xfrm>
          <a:prstGeom prst="ellipse">
            <a:avLst/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06" name="AutoShape 4"/>
          <p:cNvSpPr/>
          <p:nvPr/>
        </p:nvSpPr>
        <p:spPr>
          <a:xfrm>
            <a:off x="0" y="2540160"/>
            <a:ext cx="1219176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en-US" sz="7200" b="1" u="none" strike="noStrike">
                <a:solidFill>
                  <a:srgbClr val="00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PART 01</a:t>
            </a:r>
            <a:endParaRPr lang="en-US" sz="7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AutoShape 5"/>
          <p:cNvSpPr/>
          <p:nvPr/>
        </p:nvSpPr>
        <p:spPr>
          <a:xfrm>
            <a:off x="5460840" y="4064040"/>
            <a:ext cx="1269720" cy="378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19080" bIns="1908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08" name="AutoShape 6"/>
          <p:cNvSpPr/>
          <p:nvPr/>
        </p:nvSpPr>
        <p:spPr>
          <a:xfrm>
            <a:off x="0" y="4572000"/>
            <a:ext cx="1219176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zh-CN" sz="4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我们正站在创造门槛上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4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12" name="AutoShape 3"/>
          <p:cNvSpPr/>
          <p:nvPr/>
        </p:nvSpPr>
        <p:spPr>
          <a:xfrm>
            <a:off x="0" y="2793960"/>
            <a:ext cx="1219176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zh-CN" sz="4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谢谢观看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13" name="AutoShape 4"/>
          <p:cNvSpPr/>
          <p:nvPr/>
        </p:nvSpPr>
        <p:spPr>
          <a:xfrm>
            <a:off x="5460840" y="4191120"/>
            <a:ext cx="1269720" cy="378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19080" bIns="1908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14" name="AutoShape 5"/>
          <p:cNvSpPr/>
          <p:nvPr/>
        </p:nvSpPr>
        <p:spPr>
          <a:xfrm>
            <a:off x="0" y="4699080"/>
            <a:ext cx="12191760" cy="761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8000"/>
              </a:lnSpc>
              <a:tabLst>
                <a:tab algn="l" pos="0"/>
              </a:tabLst>
            </a:pPr>
            <a:r>
              <a:rPr lang="zh-CN" sz="2200" b="0" u="none" strike="noStrike">
                <a:solidFill>
                  <a:srgbClr val="ffffff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你，就是创造者本尊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15" name="Picture 6"/>
          <p:cNvPicPr/>
          <p:nvPr/>
        </p:nvPicPr>
        <p:blipFill>
          <a:blip r:embed="rId2"/>
          <a:stretch/>
        </p:blipFill>
        <p:spPr>
          <a:xfrm>
            <a:off x="10667880" y="6190200"/>
            <a:ext cx="1523520" cy="667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10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人人都可以是大厨师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1" name="Picture 4"/>
          <p:cNvPicPr/>
          <p:nvPr/>
        </p:nvPicPr>
        <p:blipFill>
          <a:blip r:embed="rId2"/>
          <a:srcRect l="3803" t="0" r="3803" b="0"/>
          <a:stretch/>
        </p:blipFill>
        <p:spPr>
          <a:xfrm>
            <a:off x="762120" y="1778040"/>
            <a:ext cx="4317480" cy="2920680"/>
          </a:xfrm>
          <a:prstGeom prst="rect">
            <a:avLst/>
          </a:prstGeom>
          <a:noFill/>
          <a:ln w="12700">
            <a:solidFill>
              <a:srgbClr val="00ffff">
                <a:alpha val="40000"/>
              </a:srgbClr>
            </a:solidFill>
            <a:round/>
          </a:ln>
        </p:spPr>
      </p:pic>
      <p:sp>
        <p:nvSpPr>
          <p:cNvPr id="112" name="AutoShape 5"/>
          <p:cNvSpPr/>
          <p:nvPr/>
        </p:nvSpPr>
        <p:spPr>
          <a:xfrm>
            <a:off x="762120" y="5079960"/>
            <a:ext cx="431748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就像《料理鼠王》中的雷米，即便出身平凡，也能用对热爱与方法的理解，烹饪出打动人心的美味。创造的本质，从不是身份的门槛。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13" name="Connector 6"/>
          <p:cNvCxnSpPr/>
          <p:nvPr/>
        </p:nvCxnSpPr>
        <p:spPr>
          <a:xfrm>
            <a:off x="5714640" y="1777680"/>
            <a:ext cx="720" cy="406440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prstDash val="dash"/>
            <a:round/>
          </a:ln>
        </p:spPr>
      </p:cxnSp>
      <p:sp>
        <p:nvSpPr>
          <p:cNvPr id="114" name="AutoShape 7"/>
          <p:cNvSpPr/>
          <p:nvPr/>
        </p:nvSpPr>
        <p:spPr>
          <a:xfrm>
            <a:off x="6095880" y="1778040"/>
            <a:ext cx="571104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en-US" sz="20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“人人都可以是大厨师。人人也可以是创造者。”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5" name="AutoShape 8"/>
          <p:cNvSpPr/>
          <p:nvPr/>
        </p:nvSpPr>
        <p:spPr>
          <a:xfrm>
            <a:off x="6095880" y="3048120"/>
            <a:ext cx="5333760" cy="95220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16" name="Picture 9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222960" y="3200400"/>
            <a:ext cx="3045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AutoShape 10"/>
          <p:cNvSpPr/>
          <p:nvPr/>
        </p:nvSpPr>
        <p:spPr>
          <a:xfrm>
            <a:off x="6730920" y="3111480"/>
            <a:ext cx="4571640" cy="825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电影精神的回响：热爱与方法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e5e7eb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伟大的创造从不应被出身定义，关键在于对事物的热爱，以及掌握正确的创造方法。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8" name="AutoShape 11"/>
          <p:cNvSpPr/>
          <p:nvPr/>
        </p:nvSpPr>
        <p:spPr>
          <a:xfrm>
            <a:off x="6095880" y="4191120"/>
            <a:ext cx="2603160" cy="139680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19" name="Picture 12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6222960" y="4317840"/>
            <a:ext cx="253800" cy="253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AutoShape 13"/>
          <p:cNvSpPr/>
          <p:nvPr/>
        </p:nvSpPr>
        <p:spPr>
          <a:xfrm>
            <a:off x="6603840" y="4292640"/>
            <a:ext cx="203148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5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过去：专业的壁垒</a:t>
            </a:r>
            <a:endParaRPr lang="en-US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200" b="0" u="none" strike="noStrike">
                <a:solidFill>
                  <a:srgbClr val="d1d5db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开发软件、构建应用，曾是专业团队和数年苦学才能触及的领域，门槛极高。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1" name="AutoShape 14"/>
          <p:cNvSpPr/>
          <p:nvPr/>
        </p:nvSpPr>
        <p:spPr>
          <a:xfrm>
            <a:off x="8826480" y="4191120"/>
            <a:ext cx="2603160" cy="1396800"/>
          </a:xfrm>
          <a:prstGeom prst="roundRect">
            <a:avLst>
              <a:gd name="adj" fmla="val 0"/>
            </a:avLst>
          </a:prstGeom>
          <a:solidFill>
            <a:srgbClr val="00ffff">
              <a:alpha val="12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22" name="Picture 15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8953560" y="4317840"/>
            <a:ext cx="253800" cy="253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AutoShape 16"/>
          <p:cNvSpPr/>
          <p:nvPr/>
        </p:nvSpPr>
        <p:spPr>
          <a:xfrm>
            <a:off x="9334440" y="4292640"/>
            <a:ext cx="2031480" cy="114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5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今天：</a:t>
            </a:r>
            <a:r>
              <a:rPr lang="en-US" sz="15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AI </a:t>
            </a:r>
            <a:r>
              <a:rPr lang="zh-CN" sz="15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开放厨房</a:t>
            </a:r>
            <a:endParaRPr lang="en-US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en-US" sz="1200" b="0" u="none" strike="noStrike">
                <a:solidFill>
                  <a:srgbClr val="e5e7eb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AI </a:t>
            </a:r>
            <a:r>
              <a:rPr lang="zh-CN" sz="1200" b="0" u="none" strike="noStrike">
                <a:solidFill>
                  <a:srgbClr val="e5e7eb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打破了专业门槛，将创造的“厨房”与工具开放给每一个普通人，人人皆可上手。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4" name="AutoShape 17"/>
          <p:cNvSpPr/>
          <p:nvPr/>
        </p:nvSpPr>
        <p:spPr>
          <a:xfrm>
            <a:off x="6095880" y="5778360"/>
            <a:ext cx="5333760" cy="69804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12700">
            <a:solidFill>
              <a:srgbClr val="00ffff">
                <a:alpha val="5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25" name="AutoShape 18"/>
          <p:cNvSpPr/>
          <p:nvPr/>
        </p:nvSpPr>
        <p:spPr>
          <a:xfrm>
            <a:off x="6222960" y="5867280"/>
            <a:ext cx="507960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5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核心追问：究竟是什么技术力量，让这场全民创造的转变成为可能？</a:t>
            </a:r>
            <a:endParaRPr lang="en-US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27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大模型的历史发展与现状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AutoShape 4"/>
          <p:cNvSpPr/>
          <p:nvPr/>
        </p:nvSpPr>
        <p:spPr>
          <a:xfrm>
            <a:off x="762120" y="1778040"/>
            <a:ext cx="5206680" cy="17143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29" name="AutoShape 5"/>
          <p:cNvSpPr/>
          <p:nvPr/>
        </p:nvSpPr>
        <p:spPr>
          <a:xfrm>
            <a:off x="762120" y="1778040"/>
            <a:ext cx="50400" cy="171432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30" name="AutoShape 6"/>
          <p:cNvSpPr/>
          <p:nvPr/>
        </p:nvSpPr>
        <p:spPr>
          <a:xfrm>
            <a:off x="1015920" y="1905120"/>
            <a:ext cx="469872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01 / 2017 · Transformer 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架构诞生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31" name="Connector 7"/>
          <p:cNvCxnSpPr/>
          <p:nvPr/>
        </p:nvCxnSpPr>
        <p:spPr>
          <a:xfrm>
            <a:off x="1015920" y="2412720"/>
            <a:ext cx="469944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round/>
          </a:ln>
        </p:spPr>
      </p:cxnSp>
      <p:sp>
        <p:nvSpPr>
          <p:cNvPr id="132" name="AutoShape 8"/>
          <p:cNvSpPr/>
          <p:nvPr/>
        </p:nvSpPr>
        <p:spPr>
          <a:xfrm>
            <a:off x="1015920" y="2540160"/>
            <a:ext cx="4698720" cy="825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en-US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Google</a:t>
            </a: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发表论文《</a:t>
            </a:r>
            <a:r>
              <a:rPr lang="en-US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Attention Is All You Need</a:t>
            </a: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》，提出了全新的</a:t>
            </a:r>
            <a:r>
              <a:rPr lang="en-US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Transformer</a:t>
            </a: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架构，通过自注意力机制解决了序列建模的效率瓶颈，为现代大模型的爆发奠定了最核心的技术基石。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3" name="AutoShape 9"/>
          <p:cNvSpPr/>
          <p:nvPr/>
        </p:nvSpPr>
        <p:spPr>
          <a:xfrm>
            <a:off x="762120" y="3809880"/>
            <a:ext cx="5206680" cy="17143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34" name="AutoShape 10"/>
          <p:cNvSpPr/>
          <p:nvPr/>
        </p:nvSpPr>
        <p:spPr>
          <a:xfrm>
            <a:off x="762120" y="3809880"/>
            <a:ext cx="50400" cy="171432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35" name="AutoShape 11"/>
          <p:cNvSpPr/>
          <p:nvPr/>
        </p:nvSpPr>
        <p:spPr>
          <a:xfrm>
            <a:off x="1015920" y="3936960"/>
            <a:ext cx="469872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02 / 2020 · GPT-3 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开启“能力涌现”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36" name="Connector 12"/>
          <p:cNvCxnSpPr/>
          <p:nvPr/>
        </p:nvCxnSpPr>
        <p:spPr>
          <a:xfrm>
            <a:off x="1015920" y="4444920"/>
            <a:ext cx="469944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round/>
          </a:ln>
        </p:spPr>
      </p:cxnSp>
      <p:sp>
        <p:nvSpPr>
          <p:cNvPr id="137" name="AutoShape 13"/>
          <p:cNvSpPr/>
          <p:nvPr/>
        </p:nvSpPr>
        <p:spPr>
          <a:xfrm>
            <a:off x="1015920" y="4572000"/>
            <a:ext cx="4698720" cy="825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参数量飙升至</a:t>
            </a:r>
            <a:r>
              <a:rPr lang="en-US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1750</a:t>
            </a: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亿，模型首次展现出惊人的“涌现能力”，在上下文学习、逻辑推理和零样本任务中表现卓越，让人们看到了通用人工智能的曙光。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8" name="AutoShape 14"/>
          <p:cNvSpPr/>
          <p:nvPr/>
        </p:nvSpPr>
        <p:spPr>
          <a:xfrm>
            <a:off x="6222960" y="1778040"/>
            <a:ext cx="5206680" cy="17143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39" name="AutoShape 15"/>
          <p:cNvSpPr/>
          <p:nvPr/>
        </p:nvSpPr>
        <p:spPr>
          <a:xfrm>
            <a:off x="6222960" y="1778040"/>
            <a:ext cx="50400" cy="171432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40" name="AutoShape 16"/>
          <p:cNvSpPr/>
          <p:nvPr/>
        </p:nvSpPr>
        <p:spPr>
          <a:xfrm>
            <a:off x="6477120" y="1905120"/>
            <a:ext cx="469872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03 / 2022 · ChatGPT 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引爆全球关注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41" name="Connector 17"/>
          <p:cNvCxnSpPr/>
          <p:nvPr/>
        </p:nvCxnSpPr>
        <p:spPr>
          <a:xfrm>
            <a:off x="6476760" y="2412720"/>
            <a:ext cx="469944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round/>
          </a:ln>
        </p:spPr>
      </p:cxnSp>
      <p:sp>
        <p:nvSpPr>
          <p:cNvPr id="142" name="AutoShape 18"/>
          <p:cNvSpPr/>
          <p:nvPr/>
        </p:nvSpPr>
        <p:spPr>
          <a:xfrm>
            <a:off x="6477120" y="2540160"/>
            <a:ext cx="4698720" cy="825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基于</a:t>
            </a:r>
            <a:r>
              <a:rPr lang="en-US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GPT-3.5</a:t>
            </a: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和</a:t>
            </a:r>
            <a:r>
              <a:rPr lang="en-US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RLHF</a:t>
            </a: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（基于人类反馈的强化学习）技术，以自然流畅的对话能力和实用价值，成功打破了技术圈层，让</a:t>
            </a:r>
            <a:r>
              <a:rPr lang="en-US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从实验室走向大众视野，引发全民热议。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3" name="AutoShape 19"/>
          <p:cNvSpPr/>
          <p:nvPr/>
        </p:nvSpPr>
        <p:spPr>
          <a:xfrm>
            <a:off x="6222960" y="3809880"/>
            <a:ext cx="5206680" cy="171432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44" name="AutoShape 20"/>
          <p:cNvSpPr/>
          <p:nvPr/>
        </p:nvSpPr>
        <p:spPr>
          <a:xfrm>
            <a:off x="6222960" y="3809880"/>
            <a:ext cx="50400" cy="171432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45" name="AutoShape 21"/>
          <p:cNvSpPr/>
          <p:nvPr/>
        </p:nvSpPr>
        <p:spPr>
          <a:xfrm>
            <a:off x="6477120" y="3936960"/>
            <a:ext cx="469872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04 / 2023+ · 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多模态与 </a:t>
            </a:r>
            <a:r>
              <a:rPr lang="en-US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AI Agent </a:t>
            </a:r>
            <a:r>
              <a:rPr lang="zh-CN" sz="18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兴起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46" name="Connector 22"/>
          <p:cNvCxnSpPr/>
          <p:nvPr/>
        </p:nvCxnSpPr>
        <p:spPr>
          <a:xfrm>
            <a:off x="6476760" y="4444920"/>
            <a:ext cx="4699440" cy="360"/>
          </a:xfrm>
          <a:prstGeom prst="straightConnector1">
            <a:avLst/>
          </a:prstGeom>
          <a:ln w="12700">
            <a:solidFill>
              <a:srgbClr val="ffffff">
                <a:alpha val="15000"/>
              </a:srgbClr>
            </a:solidFill>
            <a:round/>
          </a:ln>
        </p:spPr>
      </p:cxnSp>
      <p:sp>
        <p:nvSpPr>
          <p:cNvPr id="147" name="AutoShape 23"/>
          <p:cNvSpPr/>
          <p:nvPr/>
        </p:nvSpPr>
        <p:spPr>
          <a:xfrm>
            <a:off x="6477120" y="4572000"/>
            <a:ext cx="4698720" cy="825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en-US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GPT-4</a:t>
            </a: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等模型实现了图像、视频与文本的深度融合；</a:t>
            </a:r>
            <a:r>
              <a:rPr lang="en-US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AI Agent</a:t>
            </a: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技术快速发展，赋予</a:t>
            </a:r>
            <a:r>
              <a:rPr lang="en-US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300" b="0" u="none" strike="noStrike">
                <a:solidFill>
                  <a:srgbClr val="f0f0f0">
                    <a:alpha val="85000"/>
                  </a:srgbClr>
                </a:solidFill>
                <a:effectLst/>
                <a:uFillTx/>
                <a:latin typeface="Noto Sans SC"/>
                <a:ea typeface="Noto Sans SC"/>
              </a:rPr>
              <a:t>自主规划和执行复杂任务的能力，推动人工智能进入工业化应用的新阶段。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8" name="AutoShape 24"/>
          <p:cNvSpPr/>
          <p:nvPr/>
        </p:nvSpPr>
        <p:spPr>
          <a:xfrm>
            <a:off x="762120" y="5778360"/>
            <a:ext cx="10667520" cy="825120"/>
          </a:xfrm>
          <a:prstGeom prst="roundRect">
            <a:avLst>
              <a:gd name="adj" fmla="val 0"/>
            </a:avLst>
          </a:prstGeom>
          <a:solidFill>
            <a:srgbClr val="00ffff">
              <a:alpha val="12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49" name="Picture 25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52560" y="5943600"/>
            <a:ext cx="482400" cy="48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" name="AutoShape 26"/>
          <p:cNvSpPr/>
          <p:nvPr/>
        </p:nvSpPr>
        <p:spPr>
          <a:xfrm>
            <a:off x="1650960" y="5842080"/>
            <a:ext cx="9524520" cy="698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核心质变：从“概率预测”跨越至“逻辑涌现”，其中</a:t>
            </a:r>
            <a:r>
              <a:rPr lang="zh-CN" sz="14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代码生成与自然语言理解能力的深度结合</a:t>
            </a: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，为个体的无限创造与实践，奠定了最坚实、最灵活的技术基础。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52560" y="5943600"/>
            <a:ext cx="482400" cy="482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"/>
          <p:cNvPicPr/>
          <p:nvPr/>
        </p:nvPicPr>
        <p:blipFill>
          <a:blip r:embed="rId4"/>
          <a:stretch/>
        </p:blipFill>
        <p:spPr>
          <a:xfrm>
            <a:off x="1800" y="729720"/>
            <a:ext cx="12191760" cy="539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54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今日主线：从消费者到创造者的三层跨越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" name="AutoShape 4"/>
          <p:cNvSpPr/>
          <p:nvPr/>
        </p:nvSpPr>
        <p:spPr>
          <a:xfrm>
            <a:off x="762120" y="2031840"/>
            <a:ext cx="3377880" cy="330156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56" name="AutoShape 5"/>
          <p:cNvSpPr/>
          <p:nvPr/>
        </p:nvSpPr>
        <p:spPr>
          <a:xfrm>
            <a:off x="762120" y="2031840"/>
            <a:ext cx="3377880" cy="504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25200" bIns="252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57" name="Picture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015920" y="2413080"/>
            <a:ext cx="507600" cy="50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AutoShape 7"/>
          <p:cNvSpPr/>
          <p:nvPr/>
        </p:nvSpPr>
        <p:spPr>
          <a:xfrm>
            <a:off x="1778040" y="2413080"/>
            <a:ext cx="210780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2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思维的锐化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59" name="Connector 8"/>
          <p:cNvCxnSpPr/>
          <p:nvPr/>
        </p:nvCxnSpPr>
        <p:spPr>
          <a:xfrm>
            <a:off x="1015920" y="3301920"/>
            <a:ext cx="2870640" cy="360"/>
          </a:xfrm>
          <a:prstGeom prst="straightConnector1">
            <a:avLst/>
          </a:prstGeom>
          <a:ln w="12700">
            <a:solidFill>
              <a:srgbClr val="ffffff">
                <a:alpha val="20000"/>
              </a:srgbClr>
            </a:solidFill>
            <a:prstDash val="dash"/>
            <a:round/>
          </a:ln>
        </p:spPr>
      </p:cxnSp>
      <p:sp>
        <p:nvSpPr>
          <p:cNvPr id="160" name="AutoShape 9"/>
          <p:cNvSpPr/>
          <p:nvPr/>
        </p:nvSpPr>
        <p:spPr>
          <a:xfrm>
            <a:off x="1015920" y="3556080"/>
            <a:ext cx="2869920" cy="1396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领域：写作与表达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en-US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作为思想催化剂，帮你启动、优化和深化思考，突破固有认知边界，让灵感持续涌现。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1" name="AutoShape 10"/>
          <p:cNvSpPr/>
          <p:nvPr/>
        </p:nvSpPr>
        <p:spPr>
          <a:xfrm>
            <a:off x="4394160" y="2031840"/>
            <a:ext cx="3377880" cy="330156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62" name="AutoShape 11"/>
          <p:cNvSpPr/>
          <p:nvPr/>
        </p:nvSpPr>
        <p:spPr>
          <a:xfrm>
            <a:off x="4394160" y="2031840"/>
            <a:ext cx="3377880" cy="504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25200" bIns="252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63" name="Picture 12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648320" y="2413080"/>
            <a:ext cx="507600" cy="50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AutoShape 13"/>
          <p:cNvSpPr/>
          <p:nvPr/>
        </p:nvSpPr>
        <p:spPr>
          <a:xfrm>
            <a:off x="5410080" y="2413080"/>
            <a:ext cx="210780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2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能力的具象化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65" name="Connector 14"/>
          <p:cNvCxnSpPr/>
          <p:nvPr/>
        </p:nvCxnSpPr>
        <p:spPr>
          <a:xfrm>
            <a:off x="4647960" y="3301920"/>
            <a:ext cx="2870640" cy="360"/>
          </a:xfrm>
          <a:prstGeom prst="straightConnector1">
            <a:avLst/>
          </a:prstGeom>
          <a:ln w="12700">
            <a:solidFill>
              <a:srgbClr val="ffffff">
                <a:alpha val="20000"/>
              </a:srgbClr>
            </a:solidFill>
            <a:prstDash val="dash"/>
            <a:round/>
          </a:ln>
        </p:spPr>
      </p:cxnSp>
      <p:sp>
        <p:nvSpPr>
          <p:cNvPr id="166" name="AutoShape 15"/>
          <p:cNvSpPr/>
          <p:nvPr/>
        </p:nvSpPr>
        <p:spPr>
          <a:xfrm>
            <a:off x="4648320" y="3556080"/>
            <a:ext cx="2869920" cy="1396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领域：代码与开发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将抽象想法转化为可运行的代码和产品，跨越专业技能的鸿沟，让每一个创意都能落地生根。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7" name="AutoShape 16"/>
          <p:cNvSpPr/>
          <p:nvPr/>
        </p:nvSpPr>
        <p:spPr>
          <a:xfrm>
            <a:off x="8026560" y="2031840"/>
            <a:ext cx="3377880" cy="330156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68" name="AutoShape 17"/>
          <p:cNvSpPr/>
          <p:nvPr/>
        </p:nvSpPr>
        <p:spPr>
          <a:xfrm>
            <a:off x="8026560" y="2031840"/>
            <a:ext cx="3377880" cy="504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25200" bIns="252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69" name="Picture 18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8280360" y="2413080"/>
            <a:ext cx="507600" cy="50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0" name="AutoShape 19"/>
          <p:cNvSpPr/>
          <p:nvPr/>
        </p:nvSpPr>
        <p:spPr>
          <a:xfrm>
            <a:off x="9042480" y="2413080"/>
            <a:ext cx="210780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2200" b="1" u="none" strike="noStrike">
                <a:solidFill>
                  <a:srgbClr val="ffffff"/>
                </a:solidFill>
                <a:effectLst/>
                <a:uFillTx/>
                <a:latin typeface="Noto Sans SC"/>
                <a:ea typeface="Noto Sans SC"/>
              </a:rPr>
              <a:t>需求的自我满足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71" name="Connector 20"/>
          <p:cNvCxnSpPr/>
          <p:nvPr/>
        </p:nvCxnSpPr>
        <p:spPr>
          <a:xfrm>
            <a:off x="8280360" y="3301920"/>
            <a:ext cx="2870280" cy="360"/>
          </a:xfrm>
          <a:prstGeom prst="straightConnector1">
            <a:avLst/>
          </a:prstGeom>
          <a:ln w="12700">
            <a:solidFill>
              <a:srgbClr val="ffffff">
                <a:alpha val="20000"/>
              </a:srgbClr>
            </a:solidFill>
            <a:prstDash val="dash"/>
            <a:round/>
          </a:ln>
        </p:spPr>
      </p:cxnSp>
      <p:sp>
        <p:nvSpPr>
          <p:cNvPr id="172" name="AutoShape 21"/>
          <p:cNvSpPr/>
          <p:nvPr/>
        </p:nvSpPr>
        <p:spPr>
          <a:xfrm>
            <a:off x="8280360" y="3556080"/>
            <a:ext cx="2869920" cy="1396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8000"/>
              </a:lnSpc>
              <a:tabLst>
                <a:tab algn="l" pos="0"/>
              </a:tabLst>
            </a:pPr>
            <a:r>
              <a:rPr lang="zh-CN" sz="1600" b="1" u="none" strike="noStrike">
                <a:solidFill>
                  <a:srgbClr val="00ffff"/>
                </a:solidFill>
                <a:effectLst/>
                <a:uFillTx/>
                <a:latin typeface="Noto Sans SC"/>
                <a:ea typeface="Noto Sans SC"/>
              </a:rPr>
              <a:t>领域：打造称手工具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为自己量身定制解决方案，从被动适应世界的规则，转变为主动创造属于“我”的专属世界。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3" name="AutoShape 22"/>
          <p:cNvSpPr/>
          <p:nvPr/>
        </p:nvSpPr>
        <p:spPr>
          <a:xfrm>
            <a:off x="762120" y="5715000"/>
            <a:ext cx="10667520" cy="76176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74" name="AutoShape 23"/>
          <p:cNvSpPr/>
          <p:nvPr/>
        </p:nvSpPr>
        <p:spPr>
          <a:xfrm>
            <a:off x="1015920" y="5842080"/>
            <a:ext cx="10159560" cy="507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90000"/>
                  </a:srgbClr>
                </a:solidFill>
                <a:effectLst/>
                <a:uFillTx/>
                <a:latin typeface="Noto Sans SC"/>
                <a:ea typeface="Noto Sans SC"/>
              </a:rPr>
              <a:t>这三层跨越不仅是技能的提升，更是认知的重塑——从接受信息的消费者，进化为生产价值的创造者。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76" name="AutoShape 3"/>
          <p:cNvSpPr/>
          <p:nvPr/>
        </p:nvSpPr>
        <p:spPr>
          <a:xfrm>
            <a:off x="-1905120" y="-1905120"/>
            <a:ext cx="6349680" cy="6349680"/>
          </a:xfrm>
          <a:prstGeom prst="ellipse">
            <a:avLst/>
          </a:prstGeom>
          <a:solidFill>
            <a:srgbClr val="00ffff">
              <a:alpha val="1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77" name="AutoShape 4"/>
          <p:cNvSpPr/>
          <p:nvPr/>
        </p:nvSpPr>
        <p:spPr>
          <a:xfrm>
            <a:off x="8255160" y="4444920"/>
            <a:ext cx="5714640" cy="5714640"/>
          </a:xfrm>
          <a:prstGeom prst="ellipse">
            <a:avLst/>
          </a:prstGeom>
          <a:solidFill>
            <a:srgbClr val="00ffff">
              <a:alpha val="8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78" name="AutoShape 5"/>
          <p:cNvSpPr/>
          <p:nvPr/>
        </p:nvSpPr>
        <p:spPr>
          <a:xfrm>
            <a:off x="0" y="2540160"/>
            <a:ext cx="1219176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en-US" sz="6400" b="1" u="none" strike="noStrike">
                <a:solidFill>
                  <a:srgbClr val="00ffff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PART 02</a:t>
            </a:r>
            <a:endParaRPr lang="en-US" sz="6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9" name="AutoShape 6"/>
          <p:cNvSpPr/>
          <p:nvPr/>
        </p:nvSpPr>
        <p:spPr>
          <a:xfrm>
            <a:off x="5460840" y="3936960"/>
            <a:ext cx="1269720" cy="252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12600" bIns="1260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80" name="AutoShape 7"/>
          <p:cNvSpPr/>
          <p:nvPr/>
        </p:nvSpPr>
        <p:spPr>
          <a:xfrm>
            <a:off x="0" y="4444920"/>
            <a:ext cx="12191760" cy="888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5000"/>
              </a:lnSpc>
              <a:tabLst>
                <a:tab algn="l" pos="0"/>
              </a:tabLst>
            </a:pPr>
            <a:r>
              <a:rPr lang="zh-CN" sz="4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第一层跨越：思维的锐化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oShape 2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82" name="AutoShape 3"/>
          <p:cNvSpPr/>
          <p:nvPr/>
        </p:nvSpPr>
        <p:spPr>
          <a:xfrm>
            <a:off x="762120" y="507960"/>
            <a:ext cx="1066752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32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写作辅助：跨过第一道门槛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3" name="AutoShape 4"/>
          <p:cNvSpPr/>
          <p:nvPr/>
        </p:nvSpPr>
        <p:spPr>
          <a:xfrm>
            <a:off x="762120" y="1650960"/>
            <a:ext cx="10667520" cy="1015560"/>
          </a:xfrm>
          <a:prstGeom prst="roundRect">
            <a:avLst>
              <a:gd name="adj" fmla="val 0"/>
            </a:avLst>
          </a:prstGeom>
          <a:solidFill>
            <a:srgbClr val="00ffff">
              <a:alpha val="8000"/>
            </a:srgbClr>
          </a:solidFill>
          <a:ln w="12700">
            <a:solidFill>
              <a:srgbClr val="00ffff">
                <a:alpha val="3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84" name="Picture 5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015920" y="1930320"/>
            <a:ext cx="456840" cy="45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" name="AutoShape 6"/>
          <p:cNvSpPr/>
          <p:nvPr/>
        </p:nvSpPr>
        <p:spPr>
          <a:xfrm>
            <a:off x="1905120" y="1778040"/>
            <a:ext cx="8889480" cy="761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核心痛点：面对空白页的恐惧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创作者最常遭遇的困境，是无从下笔的焦虑与拖延。</a:t>
            </a:r>
            <a:r>
              <a:rPr lang="en-US" sz="14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AI </a:t>
            </a:r>
            <a:r>
              <a:rPr lang="zh-CN" sz="1400" b="0" u="none" strike="noStrike">
                <a:solidFill>
                  <a:srgbClr val="f0f0f0">
                    <a:alpha val="70000"/>
                  </a:srgbClr>
                </a:solidFill>
                <a:effectLst/>
                <a:uFillTx/>
                <a:latin typeface="Noto Sans SC"/>
                <a:ea typeface="Noto Sans SC"/>
              </a:rPr>
              <a:t>正是打破这层坚冰的最佳工具，为思维提供即时的落脚点。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6" name="AutoShape 7"/>
          <p:cNvSpPr/>
          <p:nvPr/>
        </p:nvSpPr>
        <p:spPr>
          <a:xfrm>
            <a:off x="762120" y="3174840"/>
            <a:ext cx="3428640" cy="203148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87" name="Picture 8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1015920" y="336564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AutoShape 9"/>
          <p:cNvSpPr/>
          <p:nvPr/>
        </p:nvSpPr>
        <p:spPr>
          <a:xfrm>
            <a:off x="1587600" y="3378240"/>
            <a:ext cx="241272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破冰生成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89" name="Connector 10"/>
          <p:cNvCxnSpPr/>
          <p:nvPr/>
        </p:nvCxnSpPr>
        <p:spPr>
          <a:xfrm>
            <a:off x="1015920" y="3936960"/>
            <a:ext cx="2921400" cy="36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round/>
          </a:ln>
        </p:spPr>
      </p:cxnSp>
      <p:sp>
        <p:nvSpPr>
          <p:cNvPr id="190" name="AutoShape 11"/>
          <p:cNvSpPr/>
          <p:nvPr/>
        </p:nvSpPr>
        <p:spPr>
          <a:xfrm>
            <a:off x="1015920" y="4064040"/>
            <a:ext cx="292068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无需苦思冥想，输入主题关键词，即可瞬间获得</a:t>
            </a:r>
            <a:r>
              <a:rPr lang="en-US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3</a:t>
            </a: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种截然不同的风格开头，为创作提供最直接的灵感火种。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1" name="AutoShape 12"/>
          <p:cNvSpPr/>
          <p:nvPr/>
        </p:nvSpPr>
        <p:spPr>
          <a:xfrm>
            <a:off x="4381560" y="3174840"/>
            <a:ext cx="3428640" cy="203148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92" name="Picture 13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4635360" y="336564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AutoShape 14"/>
          <p:cNvSpPr/>
          <p:nvPr/>
        </p:nvSpPr>
        <p:spPr>
          <a:xfrm>
            <a:off x="5207040" y="3378240"/>
            <a:ext cx="241272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结构搭建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94" name="Connector 15"/>
          <p:cNvCxnSpPr/>
          <p:nvPr/>
        </p:nvCxnSpPr>
        <p:spPr>
          <a:xfrm>
            <a:off x="4635360" y="3936960"/>
            <a:ext cx="2921400" cy="36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round/>
          </a:ln>
        </p:spPr>
      </p:cxnSp>
      <p:sp>
        <p:nvSpPr>
          <p:cNvPr id="195" name="AutoShape 16"/>
          <p:cNvSpPr/>
          <p:nvPr/>
        </p:nvSpPr>
        <p:spPr>
          <a:xfrm>
            <a:off x="4635360" y="4064040"/>
            <a:ext cx="292068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只需一句指令，</a:t>
            </a:r>
            <a:r>
              <a:rPr lang="en-US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AI</a:t>
            </a: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就能快速构建清晰的内容骨架。无论是演讲稿大纲还是文章逻辑链，让创作的“骨骼”立现。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6" name="AutoShape 17"/>
          <p:cNvSpPr/>
          <p:nvPr/>
        </p:nvSpPr>
        <p:spPr>
          <a:xfrm>
            <a:off x="8001000" y="3174840"/>
            <a:ext cx="3428640" cy="203148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00ffff">
                <a:alpha val="2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97" name="Picture 18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8255160" y="336564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8" name="AutoShape 19"/>
          <p:cNvSpPr/>
          <p:nvPr/>
        </p:nvSpPr>
        <p:spPr>
          <a:xfrm>
            <a:off x="8826480" y="3378240"/>
            <a:ext cx="2412720" cy="380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lang="zh-CN" sz="1800" b="1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风格仿写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99" name="Connector 20"/>
          <p:cNvCxnSpPr/>
          <p:nvPr/>
        </p:nvCxnSpPr>
        <p:spPr>
          <a:xfrm>
            <a:off x="8254800" y="3936960"/>
            <a:ext cx="2921400" cy="360"/>
          </a:xfrm>
          <a:prstGeom prst="straightConnector1">
            <a:avLst/>
          </a:prstGeom>
          <a:ln w="12700">
            <a:solidFill>
              <a:srgbClr val="00ffff">
                <a:alpha val="20000"/>
              </a:srgbClr>
            </a:solidFill>
            <a:round/>
          </a:ln>
        </p:spPr>
      </p:cxnSp>
      <p:sp>
        <p:nvSpPr>
          <p:cNvPr id="200" name="AutoShape 21"/>
          <p:cNvSpPr/>
          <p:nvPr/>
        </p:nvSpPr>
        <p:spPr>
          <a:xfrm>
            <a:off x="8255160" y="4064040"/>
            <a:ext cx="2920680" cy="101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300" b="0" u="none" strike="noStrike">
                <a:solidFill>
                  <a:srgbClr val="f0f0f0">
                    <a:alpha val="80000"/>
                  </a:srgbClr>
                </a:solidFill>
                <a:effectLst/>
                <a:uFillTx/>
                <a:latin typeface="Noto Sans SC"/>
                <a:ea typeface="Noto Sans SC"/>
              </a:rPr>
              <a:t>轻松切换叙事腔调，将任意文本转化为“乔布斯极简风”或严谨的“学术报告风”，让表达更贴合场景需求。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1" name="AutoShape 22"/>
          <p:cNvSpPr/>
          <p:nvPr/>
        </p:nvSpPr>
        <p:spPr>
          <a:xfrm>
            <a:off x="762120" y="5587920"/>
            <a:ext cx="10667520" cy="888480"/>
          </a:xfrm>
          <a:prstGeom prst="roundRect">
            <a:avLst>
              <a:gd name="adj" fmla="val 0"/>
            </a:avLst>
          </a:prstGeom>
          <a:solidFill>
            <a:srgbClr val="00ffff">
              <a:alpha val="12000"/>
            </a:srgb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63360" rIns="63360" tIns="63360" bIns="63360" anchor="ctr">
            <a:noAutofit/>
          </a:bodyPr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02" name="Picture 23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1015920" y="5829480"/>
            <a:ext cx="406080" cy="40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3" name="AutoShape 24"/>
          <p:cNvSpPr/>
          <p:nvPr/>
        </p:nvSpPr>
        <p:spPr>
          <a:xfrm>
            <a:off x="1778040" y="5715000"/>
            <a:ext cx="9397800" cy="63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6000"/>
              </a:lnSpc>
              <a:tabLst>
                <a:tab algn="l" pos="0"/>
              </a:tabLst>
            </a:pPr>
            <a:r>
              <a:rPr lang="zh-CN" sz="1400" b="0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核心转变：</a:t>
            </a:r>
            <a:r>
              <a:rPr lang="en-US" sz="1400" b="0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AI </a:t>
            </a:r>
            <a:r>
              <a:rPr lang="zh-CN" sz="1400" b="0" u="none" strike="noStrike">
                <a:solidFill>
                  <a:srgbClr val="f0f0f0"/>
                </a:solidFill>
                <a:effectLst/>
                <a:uFillTx/>
                <a:latin typeface="Noto Sans SC"/>
                <a:ea typeface="Noto Sans SC"/>
              </a:rPr>
              <a:t>不是替你写，而是帮你启动。让你从一名艰难的“构思者”，升级为从容的“选择者和优化者”。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Application>LibreOffice/25.8.7.3$Windows_X86_64 LibreOffice_project/30742500f2d3eb4366ac312fa33d3dcabdb3eba5</Application>
  <AppVersion>15.0000</AppVersion>
  <Words>2594</Words>
  <Paragraphs>367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qax</dc:creator>
  <dc:description/>
  <dc:language>zh-CN</dc:language>
  <cp:lastModifiedBy/>
  <dcterms:modified xsi:type="dcterms:W3CDTF">2026-06-04T20:06:09Z</dcterms:modified>
  <cp:revision>6</cp:revision>
  <dc:subject/>
  <dc:title>PowerPoint 演示文稿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{"Label":"1","ContentProducer":"001191110102MACQD9K64010000","ProduceID":"7647005745061678044","ReservedCode1":"","ContentPropagator":"","PropagateID":"","ReservedCode2":""}</vt:lpwstr>
  </property>
  <property fmtid="{D5CDD505-2E9C-101B-9397-08002B2CF9AE}" pid="3" name="Notes">
    <vt:i4>29</vt:i4>
  </property>
  <property fmtid="{D5CDD505-2E9C-101B-9397-08002B2CF9AE}" pid="4" name="PresentationFormat">
    <vt:lpwstr>宽屏</vt:lpwstr>
  </property>
  <property fmtid="{D5CDD505-2E9C-101B-9397-08002B2CF9AE}" pid="5" name="Slides">
    <vt:i4>29</vt:i4>
  </property>
</Properties>
</file>